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sldIdLst>
    <p:sldId id="315" r:id="rId3"/>
    <p:sldId id="258" r:id="rId4"/>
    <p:sldId id="328" r:id="rId6"/>
    <p:sldId id="332" r:id="rId7"/>
    <p:sldId id="333" r:id="rId8"/>
    <p:sldId id="334" r:id="rId9"/>
    <p:sldId id="335" r:id="rId10"/>
    <p:sldId id="336" r:id="rId11"/>
    <p:sldId id="337" r:id="rId12"/>
    <p:sldId id="338" r:id="rId13"/>
    <p:sldId id="329" r:id="rId14"/>
    <p:sldId id="259" r:id="rId15"/>
    <p:sldId id="317" r:id="rId16"/>
    <p:sldId id="269" r:id="rId17"/>
    <p:sldId id="321" r:id="rId18"/>
    <p:sldId id="294" r:id="rId19"/>
    <p:sldId id="320" r:id="rId20"/>
    <p:sldId id="322" r:id="rId21"/>
    <p:sldId id="268" r:id="rId22"/>
    <p:sldId id="323" r:id="rId23"/>
    <p:sldId id="325" r:id="rId24"/>
    <p:sldId id="318" r:id="rId25"/>
    <p:sldId id="327" r:id="rId26"/>
    <p:sldId id="289" r:id="rId27"/>
    <p:sldId id="330" r:id="rId28"/>
    <p:sldId id="331" r:id="rId29"/>
    <p:sldId id="316"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3246"/>
    <a:srgbClr val="EDB30C"/>
    <a:srgbClr val="E9B00E"/>
    <a:srgbClr val="E4AD12"/>
    <a:srgbClr val="BA8F2D"/>
    <a:srgbClr val="C19733"/>
    <a:srgbClr val="FFFFFF"/>
    <a:srgbClr val="C9A03A"/>
    <a:srgbClr val="C59B36"/>
    <a:srgbClr val="CFA6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36547D1-4F64-473A-9DC5-43AD4F7E9827}" styleName="表样式 1 14">
    <a:wholeTbl>
      <a:tcTxStyle>
        <a:fontRef idx="none">
          <a:srgbClr val="000000"/>
        </a:fontRef>
      </a:tcTxStyle>
      <a:tcStyle>
        <a:tcBdr>
          <a:left>
            <a:ln>
              <a:noFill/>
            </a:ln>
          </a:left>
          <a:right>
            <a:ln>
              <a:noFill/>
            </a:ln>
          </a:right>
          <a:top>
            <a:ln w="9525" cmpd="sng">
              <a:solidFill>
                <a:srgbClr val="000000"/>
              </a:solidFill>
              <a:prstDash val="solid"/>
            </a:ln>
          </a:top>
          <a:bottom>
            <a:ln w="9525" cmpd="sng">
              <a:solidFill>
                <a:srgbClr val="000000"/>
              </a:solidFill>
              <a:prstDash val="solid"/>
            </a:ln>
          </a:bottom>
          <a:insideH>
            <a:ln>
              <a:noFill/>
            </a:ln>
          </a:insideH>
          <a:insideV>
            <a:ln>
              <a:noFill/>
            </a:ln>
          </a:insideV>
        </a:tcBdr>
        <a:fill>
          <a:solidFill>
            <a:srgbClr val="FFFFFF"/>
          </a:solidFill>
        </a:fill>
      </a:tcStyle>
    </a:wholeTbl>
    <a:band2H>
      <a:tcTxStyle/>
      <a:tcStyle>
        <a:tcBdr/>
        <a:fill>
          <a:solidFill>
            <a:srgbClr val="000000">
              <a:lumMod val="10000"/>
              <a:lumOff val="90000"/>
            </a:srgbClr>
          </a:solidFill>
        </a:fill>
      </a:tcStyle>
    </a:band2H>
    <a:band1V>
      <a:tcTxStyle/>
      <a:tcStyle>
        <a:tcBdr>
          <a:left>
            <a:ln>
              <a:noFill/>
            </a:ln>
          </a:left>
          <a:right>
            <a:ln>
              <a:noFill/>
            </a:ln>
          </a:right>
          <a:top>
            <a:ln w="9525" cmpd="sng">
              <a:solidFill>
                <a:srgbClr val="000000"/>
              </a:solidFill>
              <a:prstDash val="solid"/>
            </a:ln>
          </a:top>
          <a:bottom>
            <a:ln w="9525" cmpd="sng">
              <a:solidFill>
                <a:srgbClr val="000000"/>
              </a:solidFill>
              <a:prstDash val="solid"/>
            </a:ln>
          </a:bottom>
          <a:insideH>
            <a:ln>
              <a:noFill/>
            </a:ln>
          </a:insideH>
          <a:insideV>
            <a:ln>
              <a:noFill/>
            </a:ln>
          </a:insideV>
        </a:tcBdr>
        <a:fill>
          <a:solidFill>
            <a:srgbClr val="000000">
              <a:lumMod val="10000"/>
              <a:lumOff val="90000"/>
            </a:srgbClr>
          </a:solidFill>
        </a:fill>
      </a:tcStyle>
    </a:band1V>
    <a:lastCol>
      <a:tcTxStyle b="on">
        <a:fontRef idx="none">
          <a:srgbClr val="08090C"/>
        </a:fontRef>
      </a:tcTxStyle>
      <a:tcStyle>
        <a:tcBdr>
          <a:left>
            <a:ln>
              <a:noFill/>
            </a:ln>
          </a:left>
          <a:right>
            <a:ln>
              <a:noFill/>
            </a:ln>
          </a:right>
          <a:top>
            <a:ln w="9525" cmpd="sng">
              <a:solidFill>
                <a:srgbClr val="000000"/>
              </a:solidFill>
              <a:prstDash val="solid"/>
            </a:ln>
          </a:top>
          <a:bottom>
            <a:ln w="9525" cmpd="sng">
              <a:solidFill>
                <a:srgbClr val="000000"/>
              </a:solidFill>
              <a:prstDash val="solid"/>
            </a:ln>
          </a:bottom>
          <a:insideH>
            <a:ln>
              <a:noFill/>
            </a:ln>
          </a:insideH>
          <a:insideV>
            <a:ln>
              <a:noFill/>
            </a:ln>
          </a:insideV>
        </a:tcBdr>
        <a:fill>
          <a:solidFill>
            <a:srgbClr val="000000">
              <a:lumMod val="20000"/>
              <a:lumOff val="80000"/>
            </a:srgbClr>
          </a:solidFill>
        </a:fill>
      </a:tcStyle>
    </a:lastCol>
    <a:firstCol>
      <a:tcTxStyle b="on">
        <a:fontRef idx="none">
          <a:srgbClr val="08090C"/>
        </a:fontRef>
      </a:tcTxStyle>
      <a:tcStyle>
        <a:tcBdr>
          <a:left>
            <a:ln>
              <a:noFill/>
            </a:ln>
          </a:left>
          <a:right>
            <a:ln>
              <a:noFill/>
            </a:ln>
          </a:right>
          <a:top>
            <a:ln w="9525" cmpd="sng">
              <a:solidFill>
                <a:srgbClr val="000000"/>
              </a:solidFill>
              <a:prstDash val="solid"/>
            </a:ln>
          </a:top>
          <a:bottom>
            <a:ln w="9525" cmpd="sng">
              <a:solidFill>
                <a:srgbClr val="000000"/>
              </a:solidFill>
              <a:prstDash val="solid"/>
            </a:ln>
          </a:bottom>
          <a:insideH>
            <a:ln>
              <a:noFill/>
            </a:ln>
          </a:insideH>
          <a:insideV>
            <a:ln>
              <a:noFill/>
            </a:ln>
          </a:insideV>
        </a:tcBdr>
        <a:fill>
          <a:solidFill>
            <a:srgbClr val="000000">
              <a:lumMod val="20000"/>
              <a:lumOff val="80000"/>
            </a:srgbClr>
          </a:solidFill>
        </a:fill>
      </a:tcStyle>
    </a:firstCol>
    <a:lastRow>
      <a:tcTxStyle b="on">
        <a:fontRef idx="none">
          <a:srgbClr val="FFFFFF"/>
        </a:fontRef>
      </a:tcTxStyle>
      <a:tcStyle>
        <a:tcBdr>
          <a:left>
            <a:ln>
              <a:noFill/>
            </a:ln>
          </a:left>
          <a:right>
            <a:ln>
              <a:noFill/>
            </a:ln>
          </a:right>
          <a:top>
            <a:ln w="9525" cmpd="sng">
              <a:solidFill>
                <a:srgbClr val="000000"/>
              </a:solidFill>
              <a:prstDash val="solid"/>
            </a:ln>
          </a:top>
          <a:bottom>
            <a:ln w="9525" cmpd="sng">
              <a:solidFill>
                <a:srgbClr val="000000"/>
              </a:solidFill>
              <a:prstDash val="solid"/>
            </a:ln>
          </a:bottom>
          <a:insideH>
            <a:ln>
              <a:noFill/>
            </a:ln>
          </a:insideH>
          <a:insideV>
            <a:ln>
              <a:noFill/>
            </a:ln>
          </a:insideV>
        </a:tcBdr>
        <a:fill>
          <a:solidFill>
            <a:srgbClr val="000000"/>
          </a:solidFill>
        </a:fill>
      </a:tcStyle>
    </a:lastRow>
    <a:firstRow>
      <a:tcTxStyle b="on">
        <a:fontRef idx="none">
          <a:srgbClr val="FFFFFF"/>
        </a:fontRef>
      </a:tcTxStyle>
      <a:tcStyle>
        <a:tcBdr>
          <a:left>
            <a:ln>
              <a:noFill/>
            </a:ln>
          </a:left>
          <a:right>
            <a:ln>
              <a:noFill/>
            </a:ln>
          </a:right>
          <a:top>
            <a:ln>
              <a:noFill/>
            </a:ln>
          </a:top>
          <a:bottom>
            <a:ln>
              <a:noFill/>
            </a:ln>
          </a:bottom>
          <a:insideH>
            <a:ln>
              <a:noFill/>
            </a:ln>
          </a:insideH>
          <a:insideV>
            <a:ln>
              <a:noFill/>
            </a:ln>
          </a:insideV>
        </a:tcBdr>
        <a:fill>
          <a:solidFill>
            <a:srgbClr val="000000"/>
          </a:solidFill>
        </a:fill>
      </a:tcStyle>
    </a:firstRow>
  </a:tblStyle>
  <a:tblStyle styleId="{49C5A821-E216-4967-AD17-CDD2B98AE334}" styleName="表样式 1 14">
    <a:wholeTbl>
      <a:tcTxStyle>
        <a:fontRef idx="none">
          <a:srgbClr val="000000"/>
        </a:fontRef>
      </a:tcTxStyle>
      <a:tcStyle>
        <a:tcBdr>
          <a:left>
            <a:ln>
              <a:noFill/>
            </a:ln>
          </a:left>
          <a:right>
            <a:ln>
              <a:noFill/>
            </a:ln>
          </a:right>
          <a:top>
            <a:ln w="9525" cmpd="sng">
              <a:solidFill>
                <a:schemeClr val="dk1"/>
              </a:solidFill>
              <a:prstDash val="solid"/>
            </a:ln>
          </a:top>
          <a:bottom>
            <a:ln w="9525" cmpd="sng">
              <a:solidFill>
                <a:schemeClr val="dk1"/>
              </a:solidFill>
              <a:prstDash val="solid"/>
            </a:ln>
          </a:bottom>
          <a:insideH>
            <a:ln>
              <a:noFill/>
            </a:ln>
          </a:insideH>
          <a:insideV>
            <a:ln>
              <a:noFill/>
            </a:ln>
          </a:insideV>
        </a:tcBdr>
        <a:fill>
          <a:solidFill>
            <a:srgbClr val="FFFFFF"/>
          </a:solidFill>
        </a:fill>
      </a:tcStyle>
    </a:wholeTbl>
    <a:band2H>
      <a:tcTxStyle/>
      <a:tcStyle>
        <a:tcBdr/>
        <a:fill>
          <a:solidFill>
            <a:schemeClr val="dk1">
              <a:lumMod val="10000"/>
              <a:lumOff val="90000"/>
            </a:schemeClr>
          </a:solidFill>
        </a:fill>
      </a:tcStyle>
    </a:band2H>
    <a:band1V>
      <a:tcTxStyle/>
      <a:tcStyle>
        <a:tcBdr>
          <a:left>
            <a:ln>
              <a:noFill/>
            </a:ln>
          </a:left>
          <a:right>
            <a:ln>
              <a:noFill/>
            </a:ln>
          </a:right>
          <a:top>
            <a:ln>
              <a:noFill/>
            </a:ln>
          </a:top>
          <a:bottom>
            <a:ln>
              <a:noFill/>
            </a:ln>
          </a:bottom>
          <a:insideH>
            <a:ln>
              <a:noFill/>
            </a:ln>
          </a:insideH>
          <a:insideV>
            <a:ln>
              <a:noFill/>
            </a:ln>
          </a:insideV>
        </a:tcBdr>
        <a:fill>
          <a:solidFill>
            <a:schemeClr val="dk1">
              <a:lumMod val="10000"/>
              <a:lumOff val="90000"/>
            </a:schemeClr>
          </a:solidFill>
        </a:fill>
      </a:tcStyle>
    </a:band1V>
    <a:lastCol>
      <a:tcTxStyle b="on">
        <a:fontRef idx="none">
          <a:srgbClr val="08090C"/>
        </a:fontRef>
      </a:tcTxStyle>
      <a:tcStyle>
        <a:tcBdr>
          <a:left>
            <a:ln>
              <a:noFill/>
            </a:ln>
          </a:left>
          <a:right>
            <a:ln>
              <a:noFill/>
            </a:ln>
          </a:right>
          <a:top>
            <a:ln>
              <a:noFill/>
            </a:ln>
          </a:top>
          <a:bottom>
            <a:ln>
              <a:noFill/>
            </a:ln>
          </a:bottom>
          <a:insideH>
            <a:ln>
              <a:noFill/>
            </a:ln>
          </a:insideH>
          <a:insideV>
            <a:ln>
              <a:noFill/>
            </a:ln>
          </a:insideV>
        </a:tcBdr>
        <a:fill>
          <a:solidFill>
            <a:schemeClr val="dk1">
              <a:lumMod val="20000"/>
              <a:lumOff val="80000"/>
            </a:schemeClr>
          </a:solidFill>
        </a:fill>
      </a:tcStyle>
    </a:lastCol>
    <a:firstCol>
      <a:tcTxStyle b="on">
        <a:fontRef idx="none">
          <a:srgbClr val="08090C"/>
        </a:fontRef>
      </a:tcTxStyle>
      <a:tcStyle>
        <a:tcBdr>
          <a:left>
            <a:ln>
              <a:noFill/>
            </a:ln>
          </a:left>
          <a:right>
            <a:ln>
              <a:noFill/>
            </a:ln>
          </a:right>
          <a:top>
            <a:ln>
              <a:noFill/>
            </a:ln>
          </a:top>
          <a:bottom>
            <a:ln>
              <a:noFill/>
            </a:ln>
          </a:bottom>
          <a:insideH>
            <a:ln>
              <a:noFill/>
            </a:ln>
          </a:insideH>
          <a:insideV>
            <a:ln>
              <a:noFill/>
            </a:ln>
          </a:insideV>
        </a:tcBdr>
        <a:fill>
          <a:solidFill>
            <a:schemeClr val="dk1">
              <a:lumMod val="20000"/>
              <a:lumOff val="80000"/>
            </a:schemeClr>
          </a:solidFill>
        </a:fill>
      </a:tcStyle>
    </a:firstCol>
    <a:lastRow>
      <a:tcTxStyle b="on">
        <a:fontRef idx="none">
          <a:srgbClr val="FFFFFF"/>
        </a:fontRef>
      </a:tcTxStyle>
      <a:tcStyle>
        <a:tcBdr>
          <a:left>
            <a:ln>
              <a:noFill/>
            </a:ln>
          </a:left>
          <a:right>
            <a:ln>
              <a:noFill/>
            </a:ln>
          </a:right>
          <a:top>
            <a:ln w="9525" cmpd="sng">
              <a:solidFill>
                <a:schemeClr val="dk1"/>
              </a:solidFill>
              <a:prstDash val="solid"/>
            </a:ln>
          </a:top>
          <a:bottom>
            <a:ln w="9525" cmpd="sng">
              <a:solidFill>
                <a:schemeClr val="dk1"/>
              </a:solidFill>
              <a:prstDash val="solid"/>
            </a:ln>
          </a:bottom>
          <a:insideH>
            <a:ln>
              <a:noFill/>
            </a:ln>
          </a:insideH>
          <a:insideV>
            <a:ln>
              <a:noFill/>
            </a:ln>
          </a:insideV>
        </a:tcBdr>
        <a:fill>
          <a:solidFill>
            <a:schemeClr val="dk1"/>
          </a:solidFill>
        </a:fill>
      </a:tcStyle>
    </a:lastRow>
    <a:firstRow>
      <a:tcTxStyle b="on">
        <a:fontRef idx="none">
          <a:srgbClr val="FFFFFF"/>
        </a:fontRef>
      </a:tcTxStyle>
      <a:tcStyle>
        <a:tcBdr>
          <a:left>
            <a:ln>
              <a:noFill/>
            </a:ln>
          </a:left>
          <a:right>
            <a:ln>
              <a:noFill/>
            </a:ln>
          </a:right>
          <a:top>
            <a:ln>
              <a:noFill/>
            </a:ln>
          </a:top>
          <a:bottom>
            <a:ln>
              <a:noFill/>
            </a:ln>
          </a:bottom>
          <a:insideH>
            <a:ln>
              <a:noFill/>
            </a:ln>
          </a:insideH>
          <a:insideV>
            <a:ln>
              <a:noFill/>
            </a:ln>
          </a:insideV>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076" autoAdjust="0"/>
  </p:normalViewPr>
  <p:slideViewPr>
    <p:cSldViewPr snapToGrid="0" showGuides="1">
      <p:cViewPr varScale="1">
        <p:scale>
          <a:sx n="106" d="100"/>
          <a:sy n="106" d="100"/>
        </p:scale>
        <p:origin x="726" y="108"/>
      </p:cViewPr>
      <p:guideLst>
        <p:guide orient="horz" pos="1980"/>
        <p:guide pos="3839"/>
      </p:guideLst>
    </p:cSldViewPr>
  </p:slideViewPr>
  <p:notesTextViewPr>
    <p:cViewPr>
      <p:scale>
        <a:sx n="1" d="1"/>
        <a:sy n="1" d="1"/>
      </p:scale>
      <p:origin x="0" y="0"/>
    </p:cViewPr>
  </p:notesTextViewPr>
  <p:sorterViewPr>
    <p:cViewPr>
      <p:scale>
        <a:sx n="172" d="100"/>
        <a:sy n="172"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4" Type="http://schemas.openxmlformats.org/officeDocument/2006/relationships/tags" Target="tags/tag13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78F310-488D-49C1-BF77-D485224284E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4E957-5221-4EB9-8C96-59AB845FBC6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84E957-5221-4EB9-8C96-59AB845FBC6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84E957-5221-4EB9-8C96-59AB845FBC6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84E957-5221-4EB9-8C96-59AB845FBC6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237FDA-BEE9-452D-89F1-0B6E0B908AD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84E957-5221-4EB9-8C96-59AB845FBC6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84E957-5221-4EB9-8C96-59AB845FBC6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38CEFD-6088-463A-800E-91D6F3954134}" type="slidenum">
              <a:rPr lang="en-GB" smtClean="0"/>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84E957-5221-4EB9-8C96-59AB845FBC6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等腰三角形 4"/>
          <p:cNvSpPr/>
          <p:nvPr userDrawn="1"/>
        </p:nvSpPr>
        <p:spPr>
          <a:xfrm rot="10800000">
            <a:off x="-169817" y="-2"/>
            <a:ext cx="1199362" cy="1117602"/>
          </a:xfrm>
          <a:prstGeom prst="triangle">
            <a:avLst/>
          </a:prstGeom>
          <a:solidFill>
            <a:srgbClr val="DDD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userDrawn="1"/>
        </p:nvSpPr>
        <p:spPr>
          <a:xfrm rot="10800000">
            <a:off x="429863" y="174789"/>
            <a:ext cx="711367" cy="662873"/>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rot="10800000">
            <a:off x="63193" y="629718"/>
            <a:ext cx="344197" cy="320733"/>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a:off x="11588782" y="5952866"/>
            <a:ext cx="1206436" cy="1124195"/>
          </a:xfrm>
          <a:prstGeom prst="triangle">
            <a:avLst/>
          </a:prstGeom>
          <a:solidFill>
            <a:srgbClr val="DDD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11350532" y="6337988"/>
            <a:ext cx="575694" cy="536450"/>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a:off x="11792820" y="6135365"/>
            <a:ext cx="266811" cy="248623"/>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设计页面">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r.Z">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ig Landscape Bottom">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3.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0" Type="http://schemas.openxmlformats.org/officeDocument/2006/relationships/notesSlide" Target="../notesSlides/notesSlide18.xml"/><Relationship Id="rId2" Type="http://schemas.openxmlformats.org/officeDocument/2006/relationships/tags" Target="../tags/tag49.xml"/><Relationship Id="rId19" Type="http://schemas.openxmlformats.org/officeDocument/2006/relationships/slideLayout" Target="../slideLayouts/slideLayout3.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tags" Target="../tags/tag48.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7" Type="http://schemas.openxmlformats.org/officeDocument/2006/relationships/notesSlide" Target="../notesSlides/notesSlide1.xml"/><Relationship Id="rId26" Type="http://schemas.openxmlformats.org/officeDocument/2006/relationships/slideLayout" Target="../slideLayouts/slideLayout1.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71.xml"/><Relationship Id="rId7" Type="http://schemas.openxmlformats.org/officeDocument/2006/relationships/image" Target="../media/image9.svg"/><Relationship Id="rId6" Type="http://schemas.openxmlformats.org/officeDocument/2006/relationships/image" Target="../media/image8.png"/><Relationship Id="rId5" Type="http://schemas.openxmlformats.org/officeDocument/2006/relationships/tags" Target="../tags/tag70.xml"/><Relationship Id="rId4" Type="http://schemas.openxmlformats.org/officeDocument/2006/relationships/tags" Target="../tags/tag69.xml"/><Relationship Id="rId36" Type="http://schemas.openxmlformats.org/officeDocument/2006/relationships/notesSlide" Target="../notesSlides/notesSlide19.xml"/><Relationship Id="rId35" Type="http://schemas.openxmlformats.org/officeDocument/2006/relationships/slideLayout" Target="../slideLayouts/slideLayout3.xml"/><Relationship Id="rId34" Type="http://schemas.openxmlformats.org/officeDocument/2006/relationships/tags" Target="../tags/tag89.xml"/><Relationship Id="rId33" Type="http://schemas.openxmlformats.org/officeDocument/2006/relationships/tags" Target="../tags/tag88.xml"/><Relationship Id="rId32" Type="http://schemas.openxmlformats.org/officeDocument/2006/relationships/tags" Target="../tags/tag87.xml"/><Relationship Id="rId31" Type="http://schemas.openxmlformats.org/officeDocument/2006/relationships/tags" Target="../tags/tag86.xml"/><Relationship Id="rId30" Type="http://schemas.openxmlformats.org/officeDocument/2006/relationships/image" Target="../media/image17.svg"/><Relationship Id="rId3" Type="http://schemas.openxmlformats.org/officeDocument/2006/relationships/tags" Target="../tags/tag68.xml"/><Relationship Id="rId29" Type="http://schemas.openxmlformats.org/officeDocument/2006/relationships/image" Target="../media/image16.png"/><Relationship Id="rId28" Type="http://schemas.openxmlformats.org/officeDocument/2006/relationships/tags" Target="../tags/tag85.xml"/><Relationship Id="rId27" Type="http://schemas.openxmlformats.org/officeDocument/2006/relationships/tags" Target="../tags/tag84.xml"/><Relationship Id="rId26" Type="http://schemas.openxmlformats.org/officeDocument/2006/relationships/tags" Target="../tags/tag83.xml"/><Relationship Id="rId25" Type="http://schemas.openxmlformats.org/officeDocument/2006/relationships/tags" Target="../tags/tag82.xml"/><Relationship Id="rId24" Type="http://schemas.openxmlformats.org/officeDocument/2006/relationships/tags" Target="../tags/tag81.xml"/><Relationship Id="rId23" Type="http://schemas.openxmlformats.org/officeDocument/2006/relationships/tags" Target="../tags/tag80.xml"/><Relationship Id="rId22" Type="http://schemas.openxmlformats.org/officeDocument/2006/relationships/tags" Target="../tags/tag79.xml"/><Relationship Id="rId21" Type="http://schemas.openxmlformats.org/officeDocument/2006/relationships/tags" Target="../tags/tag78.xml"/><Relationship Id="rId20" Type="http://schemas.openxmlformats.org/officeDocument/2006/relationships/tags" Target="../tags/tag77.xml"/><Relationship Id="rId2" Type="http://schemas.openxmlformats.org/officeDocument/2006/relationships/tags" Target="../tags/tag67.xml"/><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image" Target="../media/image15.svg"/><Relationship Id="rId15" Type="http://schemas.openxmlformats.org/officeDocument/2006/relationships/image" Target="../media/image14.png"/><Relationship Id="rId14" Type="http://schemas.openxmlformats.org/officeDocument/2006/relationships/tags" Target="../tags/tag73.xml"/><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tags" Target="../tags/tag72.xml"/><Relationship Id="rId10" Type="http://schemas.openxmlformats.org/officeDocument/2006/relationships/image" Target="../media/image11.svg"/><Relationship Id="rId1" Type="http://schemas.openxmlformats.org/officeDocument/2006/relationships/tags" Target="../tags/tag66.xml"/></Relationships>
</file>

<file path=ppt/slides/_rels/slide21.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3" Type="http://schemas.openxmlformats.org/officeDocument/2006/relationships/notesSlide" Target="../notesSlides/notesSlide20.xml"/><Relationship Id="rId22" Type="http://schemas.openxmlformats.org/officeDocument/2006/relationships/slideLayout" Target="../slideLayouts/slideLayout3.xml"/><Relationship Id="rId21" Type="http://schemas.openxmlformats.org/officeDocument/2006/relationships/tags" Target="../tags/tag104.xml"/><Relationship Id="rId20" Type="http://schemas.openxmlformats.org/officeDocument/2006/relationships/image" Target="../media/image23.svg"/><Relationship Id="rId2" Type="http://schemas.openxmlformats.org/officeDocument/2006/relationships/tags" Target="../tags/tag91.xml"/><Relationship Id="rId19" Type="http://schemas.openxmlformats.org/officeDocument/2006/relationships/image" Target="../media/image22.png"/><Relationship Id="rId18" Type="http://schemas.openxmlformats.org/officeDocument/2006/relationships/tags" Target="../tags/tag103.xml"/><Relationship Id="rId17" Type="http://schemas.openxmlformats.org/officeDocument/2006/relationships/image" Target="../media/image21.svg"/><Relationship Id="rId16" Type="http://schemas.openxmlformats.org/officeDocument/2006/relationships/image" Target="../media/image20.png"/><Relationship Id="rId15" Type="http://schemas.openxmlformats.org/officeDocument/2006/relationships/tags" Target="../tags/tag102.xml"/><Relationship Id="rId14" Type="http://schemas.openxmlformats.org/officeDocument/2006/relationships/image" Target="../media/image19.svg"/><Relationship Id="rId13" Type="http://schemas.openxmlformats.org/officeDocument/2006/relationships/image" Target="../media/image18.png"/><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tags" Target="../tags/tag90.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3.xml"/><Relationship Id="rId7" Type="http://schemas.openxmlformats.org/officeDocument/2006/relationships/image" Target="../media/image24.jpeg"/><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2" Type="http://schemas.openxmlformats.org/officeDocument/2006/relationships/notesSlide" Target="../notesSlides/notesSlide24.xml"/><Relationship Id="rId11" Type="http://schemas.openxmlformats.org/officeDocument/2006/relationships/slideLayout" Target="../slideLayouts/slideLayout3.xml"/><Relationship Id="rId10" Type="http://schemas.openxmlformats.org/officeDocument/2006/relationships/tags" Target="../tags/tag120.xml"/><Relationship Id="rId1" Type="http://schemas.openxmlformats.org/officeDocument/2006/relationships/tags" Target="../tags/tag111.xml"/></Relationships>
</file>

<file path=ppt/slides/_rels/slide26.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2" Type="http://schemas.openxmlformats.org/officeDocument/2006/relationships/notesSlide" Target="../notesSlides/notesSlide25.xml"/><Relationship Id="rId11" Type="http://schemas.openxmlformats.org/officeDocument/2006/relationships/slideLayout" Target="../slideLayouts/slideLayout3.xml"/><Relationship Id="rId10" Type="http://schemas.openxmlformats.org/officeDocument/2006/relationships/tags" Target="../tags/tag130.xml"/><Relationship Id="rId1" Type="http://schemas.openxmlformats.org/officeDocument/2006/relationships/tags" Target="../tags/tag1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7" Type="http://schemas.openxmlformats.org/officeDocument/2006/relationships/notesSlide" Target="../notesSlides/notesSlide3.xml"/><Relationship Id="rId16" Type="http://schemas.openxmlformats.org/officeDocument/2006/relationships/slideLayout" Target="../slideLayouts/slideLayout3.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0800000">
            <a:off x="9365673" y="0"/>
            <a:ext cx="1079724" cy="1006120"/>
          </a:xfrm>
          <a:prstGeom prst="triangle">
            <a:avLst/>
          </a:prstGeom>
          <a:solidFill>
            <a:srgbClr val="DDD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9680476" y="4290466"/>
            <a:ext cx="2755364" cy="2567534"/>
          </a:xfrm>
          <a:prstGeom prst="triangle">
            <a:avLst/>
          </a:prstGeom>
          <a:solidFill>
            <a:srgbClr val="DDD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169817" y="-2"/>
            <a:ext cx="2760617" cy="2572428"/>
          </a:xfrm>
          <a:prstGeom prst="triangle">
            <a:avLst/>
          </a:prstGeom>
          <a:solidFill>
            <a:srgbClr val="DDD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674915" y="0"/>
            <a:ext cx="2018940" cy="1881310"/>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10909183" y="4948888"/>
            <a:ext cx="2048774" cy="1909111"/>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a:off x="1783930" y="-352697"/>
            <a:ext cx="1547123" cy="1441657"/>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753832" y="4397068"/>
            <a:ext cx="748469" cy="697446"/>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10550403" y="6018276"/>
            <a:ext cx="760970" cy="709095"/>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1071898" y="101847"/>
            <a:ext cx="792251" cy="738244"/>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1858695" y="1577568"/>
            <a:ext cx="792251" cy="738244"/>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10193719" y="431758"/>
            <a:ext cx="634768" cy="591496"/>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8954215" y="5760400"/>
            <a:ext cx="1542375" cy="1437232"/>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5285065" y="15599"/>
            <a:ext cx="462593" cy="860810"/>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796482" y="-49558"/>
            <a:ext cx="427655" cy="795795"/>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095898" y="-610951"/>
            <a:ext cx="632219" cy="1176456"/>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210217" y="1441655"/>
            <a:ext cx="646054" cy="1202200"/>
          </a:xfrm>
          <a:prstGeom prst="line">
            <a:avLst/>
          </a:prstGeom>
          <a:ln w="19050">
            <a:solidFill>
              <a:srgbClr val="BA8F2D">
                <a:alpha val="8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377029" y="4042998"/>
            <a:ext cx="642900" cy="1196331"/>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126371" y="2594146"/>
            <a:ext cx="370003" cy="688515"/>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2092408" y="4290466"/>
            <a:ext cx="501126" cy="932513"/>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580861" y="6307359"/>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433992" y="6190978"/>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50810" y="3649515"/>
            <a:ext cx="388492" cy="722920"/>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85428" y="1716983"/>
            <a:ext cx="459407" cy="854881"/>
          </a:xfrm>
          <a:prstGeom prst="line">
            <a:avLst/>
          </a:prstGeom>
          <a:ln w="19050">
            <a:solidFill>
              <a:srgbClr val="BA8F2D">
                <a:alpha val="80000"/>
              </a:srgb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211781" y="3005561"/>
            <a:ext cx="7429524" cy="922020"/>
          </a:xfrm>
          <a:prstGeom prst="rect">
            <a:avLst/>
          </a:prstGeom>
          <a:noFill/>
        </p:spPr>
        <p:txBody>
          <a:bodyPr wrap="square" rtlCol="0">
            <a:spAutoFit/>
          </a:bodyPr>
          <a:lstStyle/>
          <a:p>
            <a:pPr algn="ctr"/>
            <a:r>
              <a:rPr lang="zh-CN" altLang="en-US" sz="5400" dirty="0">
                <a:solidFill>
                  <a:srgbClr val="2A3246"/>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社团管理系统</a:t>
            </a:r>
            <a:endParaRPr lang="zh-CN" altLang="en-US" sz="5400" dirty="0">
              <a:solidFill>
                <a:srgbClr val="2A3246"/>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36" name="文本框 35"/>
          <p:cNvSpPr txBox="1"/>
          <p:nvPr/>
        </p:nvSpPr>
        <p:spPr>
          <a:xfrm>
            <a:off x="2898871" y="3886427"/>
            <a:ext cx="6055344" cy="1254125"/>
          </a:xfrm>
          <a:prstGeom prst="rect">
            <a:avLst/>
          </a:prstGeom>
          <a:noFill/>
        </p:spPr>
        <p:txBody>
          <a:bodyPr wrap="square" rtlCol="0">
            <a:spAutoFit/>
          </a:bodyPr>
          <a:lstStyle/>
          <a:p>
            <a:pPr algn="ctr">
              <a:lnSpc>
                <a:spcPct val="150000"/>
              </a:lnSpc>
            </a:pPr>
            <a:r>
              <a:rPr lang="zh-CN" altLang="en-US" dirty="0" smtClean="0">
                <a:solidFill>
                  <a:schemeClr val="tx1">
                    <a:lumMod val="75000"/>
                    <a:lumOff val="25000"/>
                  </a:schemeClr>
                </a:solidFill>
                <a:latin typeface="+mj-lt"/>
                <a:sym typeface="+mn-ea"/>
              </a:rPr>
              <a:t>第二组：许永烨</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程鹏宇</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张若庭</a:t>
            </a:r>
            <a:r>
              <a:rPr lang="en-US" altLang="zh-CN" dirty="0" smtClean="0">
                <a:solidFill>
                  <a:schemeClr val="tx1">
                    <a:lumMod val="75000"/>
                    <a:lumOff val="25000"/>
                  </a:schemeClr>
                </a:solidFill>
                <a:latin typeface="+mj-lt"/>
                <a:sym typeface="+mn-ea"/>
              </a:rPr>
              <a:t> </a:t>
            </a:r>
            <a:endParaRPr lang="en-US" altLang="zh-CN" dirty="0" smtClean="0">
              <a:solidFill>
                <a:schemeClr val="tx1">
                  <a:lumMod val="75000"/>
                  <a:lumOff val="25000"/>
                </a:schemeClr>
              </a:solidFill>
              <a:latin typeface="+mj-lt"/>
              <a:sym typeface="+mn-ea"/>
            </a:endParaRPr>
          </a:p>
          <a:p>
            <a:pPr algn="ctr">
              <a:lnSpc>
                <a:spcPct val="150000"/>
              </a:lnSpc>
            </a:pP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钱帅成</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司卿贺</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蔡欣雨</a:t>
            </a:r>
            <a:endParaRPr lang="zh-CN" altLang="en-US" dirty="0" smtClean="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a:p>
            <a:pPr algn="ctr">
              <a:lnSpc>
                <a:spcPct val="120000"/>
              </a:lnSpc>
            </a:pPr>
            <a:endParaRPr lang="zh-CN" altLang="en-US" dirty="0" smtClean="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37" name="文本框 36"/>
          <p:cNvSpPr txBox="1"/>
          <p:nvPr/>
        </p:nvSpPr>
        <p:spPr>
          <a:xfrm>
            <a:off x="2981804" y="2237200"/>
            <a:ext cx="5889480" cy="922020"/>
          </a:xfrm>
          <a:prstGeom prst="rect">
            <a:avLst/>
          </a:prstGeom>
          <a:noFill/>
        </p:spPr>
        <p:txBody>
          <a:bodyPr wrap="square" rtlCol="0">
            <a:spAutoFit/>
          </a:bodyPr>
          <a:lstStyle/>
          <a:p>
            <a:pPr algn="ctr"/>
            <a:r>
              <a:rPr lang="en-US" altLang="zh-CN" sz="5400" dirty="0" smtClean="0">
                <a:solidFill>
                  <a:srgbClr val="BA8F2D"/>
                </a:solidFill>
                <a:effectLst>
                  <a:outerShdw blurRad="127000" dist="38100" dir="2700000" algn="tl">
                    <a:srgbClr val="000000">
                      <a:alpha val="20000"/>
                    </a:srgbClr>
                  </a:outerShdw>
                </a:effectLst>
                <a:latin typeface="Aa楷体" panose="02000500000000000000" pitchFamily="2" charset="-122"/>
                <a:ea typeface="Aa楷体" panose="02000500000000000000" pitchFamily="2" charset="-122"/>
                <a:cs typeface="Aa楷体" panose="02000500000000000000" pitchFamily="2" charset="-122"/>
              </a:rPr>
              <a:t>Web </a:t>
            </a:r>
            <a:r>
              <a:rPr lang="zh-CN" altLang="en-US" sz="5400" dirty="0" smtClean="0">
                <a:solidFill>
                  <a:srgbClr val="BA8F2D"/>
                </a:solidFill>
                <a:effectLst>
                  <a:outerShdw blurRad="127000" dist="38100" dir="2700000" algn="tl">
                    <a:srgbClr val="000000">
                      <a:alpha val="20000"/>
                    </a:srgbClr>
                  </a:outerShdw>
                </a:effectLst>
                <a:latin typeface="Aa楷体" panose="02000500000000000000" pitchFamily="2" charset="-122"/>
                <a:ea typeface="Aa楷体" panose="02000500000000000000" pitchFamily="2" charset="-122"/>
                <a:cs typeface="Aa楷体" panose="02000500000000000000" pitchFamily="2" charset="-122"/>
              </a:rPr>
              <a:t>工程</a:t>
            </a:r>
            <a:endParaRPr lang="zh-CN" altLang="en-US" sz="5400" dirty="0" smtClean="0">
              <a:solidFill>
                <a:srgbClr val="BA8F2D"/>
              </a:solidFill>
              <a:effectLst>
                <a:outerShdw blurRad="127000" dist="38100" dir="2700000" algn="tl">
                  <a:srgbClr val="000000">
                    <a:alpha val="20000"/>
                  </a:srgbClr>
                </a:outerShdw>
              </a:effectLst>
              <a:latin typeface="Aa楷体" panose="02000500000000000000" pitchFamily="2" charset="-122"/>
              <a:ea typeface="Aa楷体" panose="02000500000000000000" pitchFamily="2" charset="-122"/>
              <a:cs typeface="Aa楷体" panose="02000500000000000000" pitchFamily="2" charset="-122"/>
            </a:endParaRPr>
          </a:p>
        </p:txBody>
      </p:sp>
      <p:sp>
        <p:nvSpPr>
          <p:cNvPr id="38" name="圆角矩形 37"/>
          <p:cNvSpPr/>
          <p:nvPr/>
        </p:nvSpPr>
        <p:spPr>
          <a:xfrm>
            <a:off x="4721576" y="4937261"/>
            <a:ext cx="1138577" cy="249197"/>
          </a:xfrm>
          <a:prstGeom prst="roundRect">
            <a:avLst/>
          </a:prstGeom>
          <a:solidFill>
            <a:srgbClr val="2A3246"/>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effectLst>
                  <a:outerShdw blurRad="12700" dist="12700" dir="2700000" algn="tl">
                    <a:srgbClr val="000000">
                      <a:alpha val="20000"/>
                    </a:srgbClr>
                  </a:outerShdw>
                </a:effectLst>
                <a:latin typeface="思源黑体" panose="020B0500000000000000" pitchFamily="34" charset="-122"/>
                <a:ea typeface="思源黑体" panose="020B0500000000000000" pitchFamily="34" charset="-122"/>
              </a:rPr>
              <a:t>汇报人：</a:t>
            </a:r>
            <a:endParaRPr lang="zh-CN" altLang="en-US" sz="1000" dirty="0">
              <a:effectLst>
                <a:outerShdw blurRad="12700" dist="127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39" name="圆角矩形 38"/>
          <p:cNvSpPr/>
          <p:nvPr/>
        </p:nvSpPr>
        <p:spPr>
          <a:xfrm>
            <a:off x="6093740" y="4937261"/>
            <a:ext cx="1266727" cy="249197"/>
          </a:xfrm>
          <a:prstGeom prst="roundRect">
            <a:avLst/>
          </a:prstGeom>
          <a:noFill/>
          <a:ln>
            <a:solidFill>
              <a:srgbClr val="BA8F2D"/>
            </a:solid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A3246"/>
              </a:solidFill>
              <a:effectLst>
                <a:outerShdw blurRad="12700" dist="12700" dir="2700000" algn="tl">
                  <a:srgbClr val="000000">
                    <a:alpha val="20000"/>
                  </a:srgbClr>
                </a:outerShdw>
              </a:effectLst>
              <a:latin typeface="思源黑体" panose="020B0500000000000000" pitchFamily="34" charset="-122"/>
              <a:ea typeface="思源黑体" panose="020B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9"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0-#ppt_h/2"/>
                                          </p:val>
                                        </p:tav>
                                        <p:tav tm="100000">
                                          <p:val>
                                            <p:strVal val="#ppt_y"/>
                                          </p:val>
                                        </p:tav>
                                      </p:tavLst>
                                    </p:anim>
                                  </p:childTnLst>
                                </p:cTn>
                              </p:par>
                              <p:par>
                                <p:cTn id="29" presetID="2" presetClass="entr" presetSubtype="9"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0-#ppt_w/2"/>
                                          </p:val>
                                        </p:tav>
                                        <p:tav tm="100000">
                                          <p:val>
                                            <p:strVal val="#ppt_x"/>
                                          </p:val>
                                        </p:tav>
                                      </p:tavLst>
                                    </p:anim>
                                    <p:anim calcmode="lin" valueType="num">
                                      <p:cBhvr additive="base">
                                        <p:cTn id="32" dur="5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9"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0-#ppt_w/2"/>
                                          </p:val>
                                        </p:tav>
                                        <p:tav tm="100000">
                                          <p:val>
                                            <p:strVal val="#ppt_x"/>
                                          </p:val>
                                        </p:tav>
                                      </p:tavLst>
                                    </p:anim>
                                    <p:anim calcmode="lin" valueType="num">
                                      <p:cBhvr additive="base">
                                        <p:cTn id="36" dur="500" fill="hold"/>
                                        <p:tgtEl>
                                          <p:spTgt spid="31"/>
                                        </p:tgtEl>
                                        <p:attrNameLst>
                                          <p:attrName>ppt_y</p:attrName>
                                        </p:attrNameLst>
                                      </p:cBhvr>
                                      <p:tavLst>
                                        <p:tav tm="0">
                                          <p:val>
                                            <p:strVal val="0-#ppt_h/2"/>
                                          </p:val>
                                        </p:tav>
                                        <p:tav tm="100000">
                                          <p:val>
                                            <p:strVal val="#ppt_y"/>
                                          </p:val>
                                        </p:tav>
                                      </p:tavLst>
                                    </p:anim>
                                  </p:childTnLst>
                                </p:cTn>
                              </p:par>
                              <p:par>
                                <p:cTn id="37" presetID="2" presetClass="entr" presetSubtype="9"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0-#ppt_w/2"/>
                                          </p:val>
                                        </p:tav>
                                        <p:tav tm="100000">
                                          <p:val>
                                            <p:strVal val="#ppt_x"/>
                                          </p:val>
                                        </p:tav>
                                      </p:tavLst>
                                    </p:anim>
                                    <p:anim calcmode="lin" valueType="num">
                                      <p:cBhvr additive="base">
                                        <p:cTn id="40" dur="500" fill="hold"/>
                                        <p:tgtEl>
                                          <p:spTgt spid="34"/>
                                        </p:tgtEl>
                                        <p:attrNameLst>
                                          <p:attrName>ppt_y</p:attrName>
                                        </p:attrNameLst>
                                      </p:cBhvr>
                                      <p:tavLst>
                                        <p:tav tm="0">
                                          <p:val>
                                            <p:strVal val="0-#ppt_h/2"/>
                                          </p:val>
                                        </p:tav>
                                        <p:tav tm="100000">
                                          <p:val>
                                            <p:strVal val="#ppt_y"/>
                                          </p:val>
                                        </p:tav>
                                      </p:tavLst>
                                    </p:anim>
                                  </p:childTnLst>
                                </p:cTn>
                              </p:par>
                              <p:par>
                                <p:cTn id="41" presetID="2" presetClass="entr" presetSubtype="9"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0-#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1+#ppt_w/2"/>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1+#ppt_w/2"/>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1+#ppt_w/2"/>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6"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1+#ppt_w/2"/>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6"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1+#ppt_w/2"/>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fill="hold"/>
                                        <p:tgtEl>
                                          <p:spTgt spid="28"/>
                                        </p:tgtEl>
                                        <p:attrNameLst>
                                          <p:attrName>ppt_x</p:attrName>
                                        </p:attrNameLst>
                                      </p:cBhvr>
                                      <p:tavLst>
                                        <p:tav tm="0">
                                          <p:val>
                                            <p:strVal val="1+#ppt_w/2"/>
                                          </p:val>
                                        </p:tav>
                                        <p:tav tm="100000">
                                          <p:val>
                                            <p:strVal val="#ppt_x"/>
                                          </p:val>
                                        </p:tav>
                                      </p:tavLst>
                                    </p:anim>
                                    <p:anim calcmode="lin" valueType="num">
                                      <p:cBhvr additive="base">
                                        <p:cTn id="76" dur="500" fill="hold"/>
                                        <p:tgtEl>
                                          <p:spTgt spid="28"/>
                                        </p:tgtEl>
                                        <p:attrNameLst>
                                          <p:attrName>ppt_y</p:attrName>
                                        </p:attrNameLst>
                                      </p:cBhvr>
                                      <p:tavLst>
                                        <p:tav tm="0">
                                          <p:val>
                                            <p:strVal val="1+#ppt_h/2"/>
                                          </p:val>
                                        </p:tav>
                                        <p:tav tm="100000">
                                          <p:val>
                                            <p:strVal val="#ppt_y"/>
                                          </p:val>
                                        </p:tav>
                                      </p:tavLst>
                                    </p:anim>
                                  </p:childTnLst>
                                </p:cTn>
                              </p:par>
                              <p:par>
                                <p:cTn id="77" presetID="2" presetClass="entr" presetSubtype="6"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1+#ppt_w/2"/>
                                          </p:val>
                                        </p:tav>
                                        <p:tav tm="100000">
                                          <p:val>
                                            <p:strVal val="#ppt_x"/>
                                          </p:val>
                                        </p:tav>
                                      </p:tavLst>
                                    </p:anim>
                                    <p:anim calcmode="lin" valueType="num">
                                      <p:cBhvr additive="base">
                                        <p:cTn id="80" dur="500" fill="hold"/>
                                        <p:tgtEl>
                                          <p:spTgt spid="29"/>
                                        </p:tgtEl>
                                        <p:attrNameLst>
                                          <p:attrName>ppt_y</p:attrName>
                                        </p:attrNameLst>
                                      </p:cBhvr>
                                      <p:tavLst>
                                        <p:tav tm="0">
                                          <p:val>
                                            <p:strVal val="1+#ppt_h/2"/>
                                          </p:val>
                                        </p:tav>
                                        <p:tav tm="100000">
                                          <p:val>
                                            <p:strVal val="#ppt_y"/>
                                          </p:val>
                                        </p:tav>
                                      </p:tavLst>
                                    </p:anim>
                                  </p:childTnLst>
                                </p:cTn>
                              </p:par>
                              <p:par>
                                <p:cTn id="81" presetID="2" presetClass="entr" presetSubtype="6"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fill="hold"/>
                                        <p:tgtEl>
                                          <p:spTgt spid="30"/>
                                        </p:tgtEl>
                                        <p:attrNameLst>
                                          <p:attrName>ppt_x</p:attrName>
                                        </p:attrNameLst>
                                      </p:cBhvr>
                                      <p:tavLst>
                                        <p:tav tm="0">
                                          <p:val>
                                            <p:strVal val="1+#ppt_w/2"/>
                                          </p:val>
                                        </p:tav>
                                        <p:tav tm="100000">
                                          <p:val>
                                            <p:strVal val="#ppt_x"/>
                                          </p:val>
                                        </p:tav>
                                      </p:tavLst>
                                    </p:anim>
                                    <p:anim calcmode="lin" valueType="num">
                                      <p:cBhvr additive="base">
                                        <p:cTn id="84" dur="500" fill="hold"/>
                                        <p:tgtEl>
                                          <p:spTgt spid="30"/>
                                        </p:tgtEl>
                                        <p:attrNameLst>
                                          <p:attrName>ppt_y</p:attrName>
                                        </p:attrNameLst>
                                      </p:cBhvr>
                                      <p:tavLst>
                                        <p:tav tm="0">
                                          <p:val>
                                            <p:strVal val="1+#ppt_h/2"/>
                                          </p:val>
                                        </p:tav>
                                        <p:tav tm="100000">
                                          <p:val>
                                            <p:strVal val="#ppt_y"/>
                                          </p:val>
                                        </p:tav>
                                      </p:tavLst>
                                    </p:anim>
                                  </p:childTnLst>
                                </p:cTn>
                              </p:par>
                              <p:par>
                                <p:cTn id="85" presetID="2" presetClass="entr" presetSubtype="1" fill="hold" grpId="0" nodeType="withEffect">
                                  <p:stCondLst>
                                    <p:cond delay="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500" fill="hold"/>
                                        <p:tgtEl>
                                          <p:spTgt spid="12"/>
                                        </p:tgtEl>
                                        <p:attrNameLst>
                                          <p:attrName>ppt_x</p:attrName>
                                        </p:attrNameLst>
                                      </p:cBhvr>
                                      <p:tavLst>
                                        <p:tav tm="0">
                                          <p:val>
                                            <p:strVal val="#ppt_x"/>
                                          </p:val>
                                        </p:tav>
                                        <p:tav tm="100000">
                                          <p:val>
                                            <p:strVal val="#ppt_x"/>
                                          </p:val>
                                        </p:tav>
                                      </p:tavLst>
                                    </p:anim>
                                    <p:anim calcmode="lin" valueType="num">
                                      <p:cBhvr additive="base">
                                        <p:cTn id="88" dur="500" fill="hold"/>
                                        <p:tgtEl>
                                          <p:spTgt spid="12"/>
                                        </p:tgtEl>
                                        <p:attrNameLst>
                                          <p:attrName>ppt_y</p:attrName>
                                        </p:attrNameLst>
                                      </p:cBhvr>
                                      <p:tavLst>
                                        <p:tav tm="0">
                                          <p:val>
                                            <p:strVal val="0-#ppt_h/2"/>
                                          </p:val>
                                        </p:tav>
                                        <p:tav tm="100000">
                                          <p:val>
                                            <p:strVal val="#ppt_y"/>
                                          </p:val>
                                        </p:tav>
                                      </p:tavLst>
                                    </p:anim>
                                  </p:childTnLst>
                                </p:cTn>
                              </p:par>
                              <p:par>
                                <p:cTn id="89" presetID="2" presetClass="entr" presetSubtype="1"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500" fill="hold"/>
                                        <p:tgtEl>
                                          <p:spTgt spid="13"/>
                                        </p:tgtEl>
                                        <p:attrNameLst>
                                          <p:attrName>ppt_x</p:attrName>
                                        </p:attrNameLst>
                                      </p:cBhvr>
                                      <p:tavLst>
                                        <p:tav tm="0">
                                          <p:val>
                                            <p:strVal val="#ppt_x"/>
                                          </p:val>
                                        </p:tav>
                                        <p:tav tm="100000">
                                          <p:val>
                                            <p:strVal val="#ppt_x"/>
                                          </p:val>
                                        </p:tav>
                                      </p:tavLst>
                                    </p:anim>
                                    <p:anim calcmode="lin" valueType="num">
                                      <p:cBhvr additive="base">
                                        <p:cTn id="92" dur="500" fill="hold"/>
                                        <p:tgtEl>
                                          <p:spTgt spid="13"/>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fill="hold"/>
                                        <p:tgtEl>
                                          <p:spTgt spid="20"/>
                                        </p:tgtEl>
                                        <p:attrNameLst>
                                          <p:attrName>ppt_x</p:attrName>
                                        </p:attrNameLst>
                                      </p:cBhvr>
                                      <p:tavLst>
                                        <p:tav tm="0">
                                          <p:val>
                                            <p:strVal val="#ppt_x"/>
                                          </p:val>
                                        </p:tav>
                                        <p:tav tm="100000">
                                          <p:val>
                                            <p:strVal val="#ppt_x"/>
                                          </p:val>
                                        </p:tav>
                                      </p:tavLst>
                                    </p:anim>
                                    <p:anim calcmode="lin" valueType="num">
                                      <p:cBhvr additive="base">
                                        <p:cTn id="96" dur="500" fill="hold"/>
                                        <p:tgtEl>
                                          <p:spTgt spid="20"/>
                                        </p:tgtEl>
                                        <p:attrNameLst>
                                          <p:attrName>ppt_y</p:attrName>
                                        </p:attrNameLst>
                                      </p:cBhvr>
                                      <p:tavLst>
                                        <p:tav tm="0">
                                          <p:val>
                                            <p:strVal val="0-#ppt_h/2"/>
                                          </p:val>
                                        </p:tav>
                                        <p:tav tm="100000">
                                          <p:val>
                                            <p:strVal val="#ppt_y"/>
                                          </p:val>
                                        </p:tav>
                                      </p:tavLst>
                                    </p:anim>
                                  </p:childTnLst>
                                </p:cTn>
                              </p:par>
                              <p:par>
                                <p:cTn id="97" presetID="41" presetClass="entr" presetSubtype="0" fill="hold" grpId="0" nodeType="withEffect">
                                  <p:stCondLst>
                                    <p:cond delay="250"/>
                                  </p:stCondLst>
                                  <p:iterate type="lt">
                                    <p:tmPct val="10000"/>
                                  </p:iterate>
                                  <p:childTnLst>
                                    <p:set>
                                      <p:cBhvr>
                                        <p:cTn id="98" dur="1" fill="hold">
                                          <p:stCondLst>
                                            <p:cond delay="0"/>
                                          </p:stCondLst>
                                        </p:cTn>
                                        <p:tgtEl>
                                          <p:spTgt spid="35"/>
                                        </p:tgtEl>
                                        <p:attrNameLst>
                                          <p:attrName>style.visibility</p:attrName>
                                        </p:attrNameLst>
                                      </p:cBhvr>
                                      <p:to>
                                        <p:strVal val="visible"/>
                                      </p:to>
                                    </p:set>
                                    <p:anim calcmode="lin" valueType="num">
                                      <p:cBhvr>
                                        <p:cTn id="99"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35"/>
                                        </p:tgtEl>
                                        <p:attrNameLst>
                                          <p:attrName>ppt_y</p:attrName>
                                        </p:attrNameLst>
                                      </p:cBhvr>
                                      <p:tavLst>
                                        <p:tav tm="0">
                                          <p:val>
                                            <p:strVal val="#ppt_y"/>
                                          </p:val>
                                        </p:tav>
                                        <p:tav tm="100000">
                                          <p:val>
                                            <p:strVal val="#ppt_y"/>
                                          </p:val>
                                        </p:tav>
                                      </p:tavLst>
                                    </p:anim>
                                    <p:anim calcmode="lin" valueType="num">
                                      <p:cBhvr>
                                        <p:cTn id="101"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35"/>
                                        </p:tgtEl>
                                      </p:cBhvr>
                                    </p:animEffect>
                                  </p:childTnLst>
                                </p:cTn>
                              </p:par>
                              <p:par>
                                <p:cTn id="104" presetID="42" presetClass="entr" presetSubtype="0" fill="hold" grpId="0" nodeType="withEffect">
                                  <p:stCondLst>
                                    <p:cond delay="100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1000"/>
                                        <p:tgtEl>
                                          <p:spTgt spid="37"/>
                                        </p:tgtEl>
                                      </p:cBhvr>
                                    </p:animEffect>
                                    <p:anim calcmode="lin" valueType="num">
                                      <p:cBhvr>
                                        <p:cTn id="107" dur="1000" fill="hold"/>
                                        <p:tgtEl>
                                          <p:spTgt spid="37"/>
                                        </p:tgtEl>
                                        <p:attrNameLst>
                                          <p:attrName>ppt_x</p:attrName>
                                        </p:attrNameLst>
                                      </p:cBhvr>
                                      <p:tavLst>
                                        <p:tav tm="0">
                                          <p:val>
                                            <p:strVal val="#ppt_x"/>
                                          </p:val>
                                        </p:tav>
                                        <p:tav tm="100000">
                                          <p:val>
                                            <p:strVal val="#ppt_x"/>
                                          </p:val>
                                        </p:tav>
                                      </p:tavLst>
                                    </p:anim>
                                    <p:anim calcmode="lin" valueType="num">
                                      <p:cBhvr>
                                        <p:cTn id="108" dur="1000" fill="hold"/>
                                        <p:tgtEl>
                                          <p:spTgt spid="37"/>
                                        </p:tgtEl>
                                        <p:attrNameLst>
                                          <p:attrName>ppt_y</p:attrName>
                                        </p:attrNameLst>
                                      </p:cBhvr>
                                      <p:tavLst>
                                        <p:tav tm="0">
                                          <p:val>
                                            <p:strVal val="#ppt_y+.1"/>
                                          </p:val>
                                        </p:tav>
                                        <p:tav tm="100000">
                                          <p:val>
                                            <p:strVal val="#ppt_y"/>
                                          </p:val>
                                        </p:tav>
                                      </p:tavLst>
                                    </p:anim>
                                  </p:childTnLst>
                                </p:cTn>
                              </p:par>
                              <p:par>
                                <p:cTn id="109" presetID="22" presetClass="entr" presetSubtype="8" fill="hold" grpId="0" nodeType="withEffect">
                                  <p:stCondLst>
                                    <p:cond delay="2500"/>
                                  </p:stCondLst>
                                  <p:childTnLst>
                                    <p:set>
                                      <p:cBhvr>
                                        <p:cTn id="110" dur="1" fill="hold">
                                          <p:stCondLst>
                                            <p:cond delay="0"/>
                                          </p:stCondLst>
                                        </p:cTn>
                                        <p:tgtEl>
                                          <p:spTgt spid="36"/>
                                        </p:tgtEl>
                                        <p:attrNameLst>
                                          <p:attrName>style.visibility</p:attrName>
                                        </p:attrNameLst>
                                      </p:cBhvr>
                                      <p:to>
                                        <p:strVal val="visible"/>
                                      </p:to>
                                    </p:set>
                                    <p:animEffect transition="in" filter="wipe(left)">
                                      <p:cBhvr>
                                        <p:cTn id="111" dur="500"/>
                                        <p:tgtEl>
                                          <p:spTgt spid="36"/>
                                        </p:tgtEl>
                                      </p:cBhvr>
                                    </p:animEffect>
                                  </p:childTnLst>
                                </p:cTn>
                              </p:par>
                              <p:par>
                                <p:cTn id="112" presetID="37" presetClass="entr" presetSubtype="0" fill="hold" grpId="0" nodeType="withEffect">
                                  <p:stCondLst>
                                    <p:cond delay="350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1000"/>
                                        <p:tgtEl>
                                          <p:spTgt spid="39"/>
                                        </p:tgtEl>
                                      </p:cBhvr>
                                    </p:animEffect>
                                    <p:anim calcmode="lin" valueType="num">
                                      <p:cBhvr>
                                        <p:cTn id="115" dur="1000" fill="hold"/>
                                        <p:tgtEl>
                                          <p:spTgt spid="39"/>
                                        </p:tgtEl>
                                        <p:attrNameLst>
                                          <p:attrName>ppt_x</p:attrName>
                                        </p:attrNameLst>
                                      </p:cBhvr>
                                      <p:tavLst>
                                        <p:tav tm="0">
                                          <p:val>
                                            <p:strVal val="#ppt_x"/>
                                          </p:val>
                                        </p:tav>
                                        <p:tav tm="100000">
                                          <p:val>
                                            <p:strVal val="#ppt_x"/>
                                          </p:val>
                                        </p:tav>
                                      </p:tavLst>
                                    </p:anim>
                                    <p:anim calcmode="lin" valueType="num">
                                      <p:cBhvr>
                                        <p:cTn id="116" dur="900" decel="100000" fill="hold"/>
                                        <p:tgtEl>
                                          <p:spTgt spid="39"/>
                                        </p:tgtEl>
                                        <p:attrNameLst>
                                          <p:attrName>ppt_y</p:attrName>
                                        </p:attrNameLst>
                                      </p:cBhvr>
                                      <p:tavLst>
                                        <p:tav tm="0">
                                          <p:val>
                                            <p:strVal val="#ppt_y+1"/>
                                          </p:val>
                                        </p:tav>
                                        <p:tav tm="100000">
                                          <p:val>
                                            <p:strVal val="#ppt_y-.03"/>
                                          </p:val>
                                        </p:tav>
                                      </p:tavLst>
                                    </p:anim>
                                    <p:anim calcmode="lin" valueType="num">
                                      <p:cBhvr>
                                        <p:cTn id="117"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18" presetID="37" presetClass="entr" presetSubtype="0" fill="hold" grpId="0" nodeType="withEffect">
                                  <p:stCondLst>
                                    <p:cond delay="400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1000"/>
                                        <p:tgtEl>
                                          <p:spTgt spid="38"/>
                                        </p:tgtEl>
                                      </p:cBhvr>
                                    </p:animEffect>
                                    <p:anim calcmode="lin" valueType="num">
                                      <p:cBhvr>
                                        <p:cTn id="121" dur="1000" fill="hold"/>
                                        <p:tgtEl>
                                          <p:spTgt spid="38"/>
                                        </p:tgtEl>
                                        <p:attrNameLst>
                                          <p:attrName>ppt_x</p:attrName>
                                        </p:attrNameLst>
                                      </p:cBhvr>
                                      <p:tavLst>
                                        <p:tav tm="0">
                                          <p:val>
                                            <p:strVal val="#ppt_x"/>
                                          </p:val>
                                        </p:tav>
                                        <p:tav tm="100000">
                                          <p:val>
                                            <p:strVal val="#ppt_x"/>
                                          </p:val>
                                        </p:tav>
                                      </p:tavLst>
                                    </p:anim>
                                    <p:anim calcmode="lin" valueType="num">
                                      <p:cBhvr>
                                        <p:cTn id="122" dur="900" decel="100000" fill="hold"/>
                                        <p:tgtEl>
                                          <p:spTgt spid="38"/>
                                        </p:tgtEl>
                                        <p:attrNameLst>
                                          <p:attrName>ppt_y</p:attrName>
                                        </p:attrNameLst>
                                      </p:cBhvr>
                                      <p:tavLst>
                                        <p:tav tm="0">
                                          <p:val>
                                            <p:strVal val="#ppt_y+1"/>
                                          </p:val>
                                        </p:tav>
                                        <p:tav tm="100000">
                                          <p:val>
                                            <p:strVal val="#ppt_y-.03"/>
                                          </p:val>
                                        </p:tav>
                                      </p:tavLst>
                                    </p:anim>
                                    <p:anim calcmode="lin" valueType="num">
                                      <p:cBhvr>
                                        <p:cTn id="123"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9" grpId="0" animBg="1"/>
      <p:bldP spid="8" grpId="0" animBg="1"/>
      <p:bldP spid="6" grpId="0" animBg="1"/>
      <p:bldP spid="3" grpId="0" animBg="1"/>
      <p:bldP spid="4" grpId="0" animBg="1"/>
      <p:bldP spid="5" grpId="0" animBg="1"/>
      <p:bldP spid="10" grpId="0" animBg="1"/>
      <p:bldP spid="11" grpId="0" animBg="1"/>
      <p:bldP spid="12" grpId="0" animBg="1"/>
      <p:bldP spid="14" grpId="0" animBg="1"/>
      <p:bldP spid="35" grpId="0"/>
      <p:bldP spid="36" grpId="0"/>
      <p:bldP spid="37" grpId="0"/>
      <p:bldP spid="38" grpId="0" animBg="1"/>
      <p:bldP spid="3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3117" y="483868"/>
            <a:ext cx="4765766" cy="732637"/>
            <a:chOff x="3784390" y="377466"/>
            <a:chExt cx="4765766" cy="732637"/>
          </a:xfrm>
        </p:grpSpPr>
        <p:sp>
          <p:nvSpPr>
            <p:cNvPr id="30" name="矩形 29"/>
            <p:cNvSpPr/>
            <p:nvPr userDrawn="1"/>
          </p:nvSpPr>
          <p:spPr>
            <a:xfrm>
              <a:off x="4733659" y="377466"/>
              <a:ext cx="2867228" cy="607695"/>
            </a:xfrm>
            <a:prstGeom prst="rect">
              <a:avLst/>
            </a:prstGeom>
          </p:spPr>
          <p:txBody>
            <a:bodyPr wrap="square">
              <a:spAutoFit/>
            </a:bodyPr>
            <a:lstStyle/>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数据库存储</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32" name="文本框 31"/>
            <p:cNvSpPr txBox="1"/>
            <p:nvPr/>
          </p:nvSpPr>
          <p:spPr>
            <a:xfrm>
              <a:off x="3784390" y="834513"/>
              <a:ext cx="4765766" cy="275590"/>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database store</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pic>
        <p:nvPicPr>
          <p:cNvPr id="2" name="图片 1"/>
          <p:cNvPicPr>
            <a:picLocks noChangeAspect="1"/>
          </p:cNvPicPr>
          <p:nvPr/>
        </p:nvPicPr>
        <p:blipFill>
          <a:blip r:embed="rId1"/>
          <a:stretch>
            <a:fillRect/>
          </a:stretch>
        </p:blipFill>
        <p:spPr>
          <a:xfrm>
            <a:off x="5367655" y="1600835"/>
            <a:ext cx="6500495" cy="4520565"/>
          </a:xfrm>
          <a:prstGeom prst="rect">
            <a:avLst/>
          </a:prstGeom>
        </p:spPr>
      </p:pic>
      <p:sp>
        <p:nvSpPr>
          <p:cNvPr id="3" name="文本框 2"/>
          <p:cNvSpPr txBox="1"/>
          <p:nvPr/>
        </p:nvSpPr>
        <p:spPr>
          <a:xfrm>
            <a:off x="624205" y="997585"/>
            <a:ext cx="4616450" cy="5477510"/>
          </a:xfrm>
          <a:prstGeom prst="rect">
            <a:avLst/>
          </a:prstGeom>
          <a:noFill/>
        </p:spPr>
        <p:txBody>
          <a:bodyPr wrap="square" rtlCol="0" anchor="t">
            <a:spAutoFit/>
          </a:bodyPr>
          <a:p>
            <a:r>
              <a:rPr lang="en-US" altLang="zh-CN" sz="1400" b="1"/>
              <a:t>1. </a:t>
            </a:r>
            <a:r>
              <a:rPr lang="zh-CN" altLang="en-US" sz="1400" b="1"/>
              <a:t>社团管理相关表</a:t>
            </a:r>
            <a:endParaRPr lang="zh-CN" altLang="en-US" sz="1400" b="1"/>
          </a:p>
          <a:p>
            <a:r>
              <a:rPr lang="en-US" altLang="zh-CN" sz="1400"/>
              <a:t>team</a:t>
            </a:r>
            <a:r>
              <a:rPr lang="zh-CN" altLang="en-US" sz="1400"/>
              <a:t>（社团表）</a:t>
            </a:r>
            <a:endParaRPr lang="zh-CN" altLang="en-US" sz="1400"/>
          </a:p>
          <a:p>
            <a:r>
              <a:rPr lang="zh-CN" altLang="en-US" sz="1400"/>
              <a:t>功能：存储社团基本信息，如名称、分类、详情、推荐状态等。</a:t>
            </a:r>
            <a:endParaRPr lang="zh-CN" altLang="en-US" sz="1400"/>
          </a:p>
          <a:p>
            <a:r>
              <a:rPr lang="zh-CN" altLang="en-US" sz="1400"/>
              <a:t>功能：对社团进行分类（如</a:t>
            </a:r>
            <a:r>
              <a:rPr lang="en-US" altLang="zh-CN" sz="1400"/>
              <a:t> “</a:t>
            </a:r>
            <a:r>
              <a:rPr lang="zh-CN" altLang="en-US" sz="1400"/>
              <a:t>篮球社团</a:t>
            </a:r>
            <a:r>
              <a:rPr lang="en-US" altLang="zh-CN" sz="1400"/>
              <a:t>”“</a:t>
            </a:r>
            <a:r>
              <a:rPr lang="zh-CN" altLang="en-US" sz="1400"/>
              <a:t>文学社团</a:t>
            </a:r>
            <a:r>
              <a:rPr lang="en-US" altLang="zh-CN" sz="1400"/>
              <a:t>”“</a:t>
            </a:r>
            <a:r>
              <a:rPr lang="zh-CN" altLang="en-US" sz="1400"/>
              <a:t>体育社团</a:t>
            </a:r>
            <a:r>
              <a:rPr lang="en-US" altLang="zh-CN" sz="1400"/>
              <a:t>”</a:t>
            </a:r>
            <a:r>
              <a:rPr lang="zh-CN" altLang="en-US" sz="1400"/>
              <a:t>），便于筛选和管理。</a:t>
            </a:r>
            <a:endParaRPr lang="zh-CN" altLang="en-US" sz="1400"/>
          </a:p>
          <a:p>
            <a:r>
              <a:rPr lang="en-US" altLang="zh-CN" sz="1400" b="1"/>
              <a:t>2. </a:t>
            </a:r>
            <a:r>
              <a:rPr lang="zh-CN" altLang="en-US" sz="1400" b="1"/>
              <a:t>活动与新闻管理表</a:t>
            </a:r>
            <a:endParaRPr lang="zh-CN" altLang="en-US" sz="1400" b="1"/>
          </a:p>
          <a:p>
            <a:r>
              <a:rPr lang="en-US" altLang="zh-CN" sz="1400"/>
              <a:t>news</a:t>
            </a:r>
            <a:r>
              <a:rPr lang="zh-CN" altLang="en-US" sz="1400"/>
              <a:t>（新闻</a:t>
            </a:r>
            <a:r>
              <a:rPr lang="en-US" altLang="zh-CN" sz="1400"/>
              <a:t> / </a:t>
            </a:r>
            <a:r>
              <a:rPr lang="zh-CN" altLang="en-US" sz="1400"/>
              <a:t>活动</a:t>
            </a:r>
            <a:r>
              <a:rPr lang="en-US" altLang="zh-CN" sz="1400"/>
              <a:t> / </a:t>
            </a:r>
            <a:r>
              <a:rPr lang="zh-CN" altLang="en-US" sz="1400"/>
              <a:t>公告表）</a:t>
            </a:r>
            <a:endParaRPr lang="zh-CN" altLang="en-US" sz="1400"/>
          </a:p>
          <a:p>
            <a:r>
              <a:rPr lang="zh-CN" altLang="en-US" sz="1400"/>
              <a:t>功能：发布和管理社团活动、新闻资讯及公告。</a:t>
            </a:r>
            <a:endParaRPr lang="zh-CN" altLang="en-US" sz="1400"/>
          </a:p>
          <a:p>
            <a:r>
              <a:rPr lang="en-US" altLang="zh-CN" sz="1400"/>
              <a:t>join_activity</a:t>
            </a:r>
            <a:r>
              <a:rPr lang="zh-CN" altLang="en-US" sz="1400"/>
              <a:t>（活动报名表）</a:t>
            </a:r>
            <a:endParaRPr lang="zh-CN" altLang="en-US" sz="1400"/>
          </a:p>
          <a:p>
            <a:r>
              <a:rPr lang="zh-CN" altLang="en-US" sz="1400"/>
              <a:t>功能：记录学生报名活动的信息，如学生</a:t>
            </a:r>
            <a:r>
              <a:rPr lang="en-US" altLang="zh-CN" sz="1400"/>
              <a:t> ID</a:t>
            </a:r>
            <a:r>
              <a:rPr lang="zh-CN" altLang="en-US" sz="1400"/>
              <a:t>、活动</a:t>
            </a:r>
            <a:r>
              <a:rPr lang="en-US" altLang="zh-CN" sz="1400"/>
              <a:t> ID</a:t>
            </a:r>
            <a:r>
              <a:rPr lang="zh-CN" altLang="en-US" sz="1400"/>
              <a:t>、报名时间。</a:t>
            </a:r>
            <a:endParaRPr lang="zh-CN" altLang="en-US" sz="1400"/>
          </a:p>
          <a:p>
            <a:r>
              <a:rPr lang="en-US" altLang="zh-CN" sz="1400"/>
              <a:t>join_team</a:t>
            </a:r>
            <a:r>
              <a:rPr lang="zh-CN" altLang="en-US" sz="1400"/>
              <a:t>（社团加入表）</a:t>
            </a:r>
            <a:endParaRPr lang="zh-CN" altLang="en-US" sz="1400"/>
          </a:p>
          <a:p>
            <a:r>
              <a:rPr lang="zh-CN" altLang="en-US" sz="1400"/>
              <a:t>功能：记录学生申请加入社团的审核状态（待审核</a:t>
            </a:r>
            <a:r>
              <a:rPr lang="en-US" altLang="zh-CN" sz="1400"/>
              <a:t> / </a:t>
            </a:r>
            <a:r>
              <a:rPr lang="zh-CN" altLang="en-US" sz="1400"/>
              <a:t>已审核）和时间。</a:t>
            </a:r>
            <a:endParaRPr lang="zh-CN" altLang="en-US" sz="1400"/>
          </a:p>
          <a:p>
            <a:r>
              <a:rPr lang="en-US" altLang="zh-CN" sz="1400" b="1"/>
              <a:t>3. </a:t>
            </a:r>
            <a:r>
              <a:rPr lang="zh-CN" altLang="en-US" sz="1400" b="1"/>
              <a:t>用户与权限管理表</a:t>
            </a:r>
            <a:endParaRPr lang="zh-CN" altLang="en-US" sz="1400" b="1"/>
          </a:p>
          <a:p>
            <a:r>
              <a:rPr lang="en-US" altLang="zh-CN" sz="1400"/>
              <a:t>student</a:t>
            </a:r>
            <a:r>
              <a:rPr lang="zh-CN" altLang="en-US" sz="1400"/>
              <a:t>（学生表）</a:t>
            </a:r>
            <a:endParaRPr lang="zh-CN" altLang="en-US" sz="1400"/>
          </a:p>
          <a:p>
            <a:r>
              <a:rPr lang="zh-CN" altLang="en-US" sz="1400"/>
              <a:t>功能：存储学生基本信息，如姓名、年级、专业、账号密码等，用于系统登录和身份识别。</a:t>
            </a:r>
            <a:endParaRPr lang="zh-CN" altLang="en-US" sz="1400"/>
          </a:p>
          <a:p>
            <a:r>
              <a:rPr lang="en-US" altLang="zh-CN" sz="1400"/>
              <a:t>sys_user</a:t>
            </a:r>
            <a:r>
              <a:rPr lang="zh-CN" altLang="en-US" sz="1400"/>
              <a:t>（系统用户表）</a:t>
            </a:r>
            <a:endParaRPr lang="zh-CN" altLang="en-US" sz="1400"/>
          </a:p>
          <a:p>
            <a:r>
              <a:rPr lang="zh-CN" altLang="en-US" sz="1400"/>
              <a:t>功能：管理系统管理员账号，区分普通用户和超级管理员（</a:t>
            </a:r>
            <a:r>
              <a:rPr lang="en-US" altLang="zh-CN" sz="1400"/>
              <a:t>is_admin</a:t>
            </a:r>
            <a:r>
              <a:rPr lang="zh-CN" altLang="en-US" sz="1400"/>
              <a:t>字段）。</a:t>
            </a:r>
            <a:endParaRPr lang="zh-CN" altLang="en-US" sz="1400"/>
          </a:p>
          <a:p>
            <a:r>
              <a:rPr lang="en-US" altLang="zh-CN" sz="1400"/>
              <a:t>sys_menu</a:t>
            </a:r>
            <a:r>
              <a:rPr lang="zh-CN" altLang="en-US" sz="1400"/>
              <a:t>（菜单表）</a:t>
            </a:r>
            <a:r>
              <a:rPr lang="en-US" altLang="zh-CN" sz="1400"/>
              <a:t> </a:t>
            </a:r>
            <a:r>
              <a:rPr lang="zh-CN" altLang="en-US" sz="1400"/>
              <a:t>和</a:t>
            </a:r>
            <a:r>
              <a:rPr lang="en-US" altLang="zh-CN" sz="1400"/>
              <a:t> user_menu</a:t>
            </a:r>
            <a:r>
              <a:rPr lang="zh-CN" altLang="en-US" sz="1400"/>
              <a:t>（权限关联表）</a:t>
            </a:r>
            <a:endParaRPr lang="zh-CN" altLang="en-US" sz="1400"/>
          </a:p>
          <a:p>
            <a:r>
              <a:rPr lang="zh-CN" altLang="en-US" sz="1400"/>
              <a:t>功能：配置系统菜单权限（如</a:t>
            </a:r>
            <a:r>
              <a:rPr lang="en-US" altLang="zh-CN" sz="1400"/>
              <a:t> “</a:t>
            </a:r>
            <a:r>
              <a:rPr lang="zh-CN" altLang="en-US" sz="1400"/>
              <a:t>社团管理</a:t>
            </a:r>
            <a:r>
              <a:rPr lang="en-US" altLang="zh-CN" sz="1400"/>
              <a:t>”“</a:t>
            </a:r>
            <a:r>
              <a:rPr lang="zh-CN" altLang="en-US" sz="1400"/>
              <a:t>新闻发布</a:t>
            </a:r>
            <a:r>
              <a:rPr lang="en-US" altLang="zh-CN" sz="1400"/>
              <a:t>”</a:t>
            </a:r>
            <a:r>
              <a:rPr lang="zh-CN" altLang="en-US" sz="1400"/>
              <a:t>），并通过</a:t>
            </a:r>
            <a:r>
              <a:rPr lang="en-US" altLang="zh-CN" sz="1400"/>
              <a:t>user_menu</a:t>
            </a:r>
            <a:r>
              <a:rPr lang="zh-CN" altLang="en-US" sz="1400"/>
              <a:t>关联用户与权限。</a:t>
            </a:r>
            <a:endParaRPr lang="zh-CN" altLang="en-US" sz="14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267760" y="2929505"/>
            <a:ext cx="3535680" cy="1568450"/>
          </a:xfrm>
          <a:prstGeom prst="rect">
            <a:avLst/>
          </a:prstGeom>
          <a:noFill/>
        </p:spPr>
        <p:txBody>
          <a:bodyPr wrap="none" rtlCol="0">
            <a:spAutoFit/>
          </a:bodyPr>
          <a:lstStyle/>
          <a:p>
            <a:pPr algn="ctr"/>
            <a:r>
              <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sym typeface="+mn-ea"/>
              </a:rPr>
              <a:t>Web应用测试</a:t>
            </a:r>
            <a:endParaRPr lang="zh-CN" altLang="en-US" sz="4800" b="1" spc="300" dirty="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endParaRPr>
          </a:p>
          <a:p>
            <a:pPr algn="ctr"/>
            <a:endParaRPr lang="zh-CN" altLang="en-US"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46" name="文本框 45"/>
          <p:cNvSpPr txBox="1"/>
          <p:nvPr/>
        </p:nvSpPr>
        <p:spPr>
          <a:xfrm>
            <a:off x="5115683" y="3809773"/>
            <a:ext cx="5839834" cy="460375"/>
          </a:xfrm>
          <a:prstGeom prst="rect">
            <a:avLst/>
          </a:prstGeom>
          <a:noFill/>
        </p:spPr>
        <p:txBody>
          <a:bodyPr wrap="square" rtlCol="0">
            <a:spAutoFit/>
          </a:bodyPr>
          <a:lstStyle/>
          <a:p>
            <a:pPr algn="ctr">
              <a:lnSpc>
                <a:spcPct val="120000"/>
              </a:lnSpc>
            </a:pPr>
            <a:r>
              <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Web application testing</a:t>
            </a:r>
            <a:endPar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a:p>
            <a:pPr algn="ctr">
              <a:lnSpc>
                <a:spcPct val="120000"/>
              </a:lnSpc>
            </a:pPr>
            <a:endPar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17" name="等腰三角形 16"/>
          <p:cNvSpPr/>
          <p:nvPr/>
        </p:nvSpPr>
        <p:spPr>
          <a:xfrm rot="10800000">
            <a:off x="1775848" y="2449866"/>
            <a:ext cx="2609342" cy="2431466"/>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2091766" y="3712376"/>
            <a:ext cx="1053605" cy="981782"/>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353073" y="1066800"/>
            <a:ext cx="921127" cy="1714066"/>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94633" y="3761645"/>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05052" y="2898264"/>
            <a:ext cx="944880" cy="1014730"/>
          </a:xfrm>
          <a:prstGeom prst="rect">
            <a:avLst/>
          </a:prstGeom>
          <a:noFill/>
        </p:spPr>
        <p:txBody>
          <a:bodyPr wrap="none" rtlCol="0">
            <a:spAutoFit/>
          </a:bodyPr>
          <a:lstStyle/>
          <a:p>
            <a:pPr algn="ctr"/>
            <a:r>
              <a:rPr lang="en-US" altLang="zh-CN" sz="6000" dirty="0" smtClean="0">
                <a:solidFill>
                  <a:schemeClr val="bg1"/>
                </a:solidFill>
                <a:effectLst>
                  <a:outerShdw blurRad="25400" dist="25400" dir="2700000" algn="tl">
                    <a:srgbClr val="000000">
                      <a:alpha val="20000"/>
                    </a:srgbClr>
                  </a:outerShdw>
                </a:effectLst>
                <a:latin typeface="思源黑体" panose="020B0500000000000000" pitchFamily="34" charset="-122"/>
              </a:rPr>
              <a:t>08</a:t>
            </a:r>
            <a:endParaRPr lang="zh-CN" altLang="en-US" sz="6000" dirty="0">
              <a:solidFill>
                <a:schemeClr val="bg1"/>
              </a:solidFill>
              <a:effectLst>
                <a:outerShdw blurRad="25400" dist="25400" dir="2700000" algn="tl">
                  <a:srgbClr val="000000">
                    <a:alpha val="20000"/>
                  </a:srgbClr>
                </a:outerShdw>
              </a:effectLst>
              <a:latin typeface="思源黑体" panose="020B0500000000000000" pitchFamily="34" charset="-122"/>
            </a:endParaRPr>
          </a:p>
        </p:txBody>
      </p:sp>
      <p:sp>
        <p:nvSpPr>
          <p:cNvPr id="21" name="文本框 20"/>
          <p:cNvSpPr txBox="1"/>
          <p:nvPr/>
        </p:nvSpPr>
        <p:spPr>
          <a:xfrm>
            <a:off x="2618312" y="261882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思源黑体" panose="020B0500000000000000" pitchFamily="34" charset="-122"/>
              </a:rPr>
              <a:t>TASK</a:t>
            </a:r>
            <a:endParaRPr lang="en-US" altLang="zh-CN" dirty="0">
              <a:solidFill>
                <a:schemeClr val="bg1"/>
              </a:solidFill>
              <a:effectLst>
                <a:outerShdw blurRad="25400" dist="25400" dir="2700000" algn="tl">
                  <a:srgbClr val="000000">
                    <a:alpha val="20000"/>
                  </a:srgbClr>
                </a:outerShdw>
              </a:effectLst>
              <a:latin typeface="思源黑体" panose="020B0500000000000000" pitchFamily="34" charset="-122"/>
            </a:endParaRPr>
          </a:p>
        </p:txBody>
      </p:sp>
      <p:sp>
        <p:nvSpPr>
          <p:cNvPr id="24" name="等腰三角形 23"/>
          <p:cNvSpPr/>
          <p:nvPr/>
        </p:nvSpPr>
        <p:spPr>
          <a:xfrm>
            <a:off x="3649416" y="2165938"/>
            <a:ext cx="552596" cy="514927"/>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110009" y="5844670"/>
            <a:ext cx="250563" cy="466257"/>
          </a:xfrm>
          <a:prstGeom prst="line">
            <a:avLst/>
          </a:prstGeom>
          <a:ln w="19050">
            <a:solidFill>
              <a:srgbClr val="BA8F2D">
                <a:alpha val="80000"/>
              </a:srgbClr>
            </a:solidFill>
          </a:ln>
        </p:spPr>
        <p:style>
          <a:lnRef idx="1">
            <a:schemeClr val="accent1"/>
          </a:lnRef>
          <a:fillRef idx="0">
            <a:schemeClr val="accent1"/>
          </a:fillRef>
          <a:effectRef idx="0">
            <a:schemeClr val="accent1"/>
          </a:effectRef>
          <a:fontRef idx="minor">
            <a:schemeClr val="tx1"/>
          </a:fontRef>
        </p:style>
      </p:cxnSp>
      <p:sp>
        <p:nvSpPr>
          <p:cNvPr id="30" name="等腰三角形 29"/>
          <p:cNvSpPr/>
          <p:nvPr/>
        </p:nvSpPr>
        <p:spPr>
          <a:xfrm rot="10800000">
            <a:off x="3607662" y="4878194"/>
            <a:ext cx="308065" cy="287065"/>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851116" y="4646032"/>
            <a:ext cx="368968" cy="0"/>
          </a:xfrm>
          <a:prstGeom prst="line">
            <a:avLst/>
          </a:prstGeom>
          <a:ln w="38100">
            <a:solidFill>
              <a:srgbClr val="BA8F2D"/>
            </a:solidFill>
          </a:ln>
          <a:effectLst>
            <a:outerShdw blurRad="254000" dist="63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1000" fill="hold"/>
                                        <p:tgtEl>
                                          <p:spTgt spid="21"/>
                                        </p:tgtEl>
                                        <p:attrNameLst>
                                          <p:attrName>ppt_x</p:attrName>
                                        </p:attrNameLst>
                                      </p:cBhvr>
                                      <p:tavLst>
                                        <p:tav tm="0">
                                          <p:val>
                                            <p:strVal val="0-#ppt_w/2"/>
                                          </p:val>
                                        </p:tav>
                                        <p:tav tm="100000">
                                          <p:val>
                                            <p:strVal val="#ppt_x"/>
                                          </p:val>
                                        </p:tav>
                                      </p:tavLst>
                                    </p:anim>
                                    <p:anim calcmode="lin" valueType="num">
                                      <p:cBhvr additive="base">
                                        <p:cTn id="25" dur="1000" fill="hold"/>
                                        <p:tgtEl>
                                          <p:spTgt spid="21"/>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1+#ppt_w/2"/>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1+#ppt_w/2"/>
                                          </p:val>
                                        </p:tav>
                                        <p:tav tm="100000">
                                          <p:val>
                                            <p:strVal val="#ppt_x"/>
                                          </p:val>
                                        </p:tav>
                                      </p:tavLst>
                                    </p:anim>
                                    <p:anim calcmode="lin" valueType="num">
                                      <p:cBhvr additive="base">
                                        <p:cTn id="37" dur="500" fill="hold"/>
                                        <p:tgtEl>
                                          <p:spTgt spid="30"/>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1000" fill="hold"/>
                                        <p:tgtEl>
                                          <p:spTgt spid="11"/>
                                        </p:tgtEl>
                                        <p:attrNameLst>
                                          <p:attrName>ppt_x</p:attrName>
                                        </p:attrNameLst>
                                      </p:cBhvr>
                                      <p:tavLst>
                                        <p:tav tm="0">
                                          <p:val>
                                            <p:strVal val="1+#ppt_w/2"/>
                                          </p:val>
                                        </p:tav>
                                        <p:tav tm="100000">
                                          <p:val>
                                            <p:strVal val="#ppt_x"/>
                                          </p:val>
                                        </p:tav>
                                      </p:tavLst>
                                    </p:anim>
                                    <p:anim calcmode="lin" valueType="num">
                                      <p:cBhvr additive="base">
                                        <p:cTn id="41" dur="1000" fill="hold"/>
                                        <p:tgtEl>
                                          <p:spTgt spid="11"/>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1000"/>
                                  </p:stCondLst>
                                  <p:iterate type="lt">
                                    <p:tmPct val="10000"/>
                                  </p:iterate>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2"/>
                                        </p:tgtEl>
                                        <p:attrNameLst>
                                          <p:attrName>ppt_y</p:attrName>
                                        </p:attrNameLst>
                                      </p:cBhvr>
                                      <p:tavLst>
                                        <p:tav tm="0">
                                          <p:val>
                                            <p:strVal val="#ppt_y"/>
                                          </p:val>
                                        </p:tav>
                                        <p:tav tm="100000">
                                          <p:val>
                                            <p:strVal val="#ppt_y"/>
                                          </p:val>
                                        </p:tav>
                                      </p:tavLst>
                                    </p:anim>
                                    <p:anim calcmode="lin" valueType="num">
                                      <p:cBhvr>
                                        <p:cTn id="4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2"/>
                                        </p:tgtEl>
                                      </p:cBhvr>
                                    </p:animEffect>
                                  </p:childTnLst>
                                </p:cTn>
                              </p:par>
                              <p:par>
                                <p:cTn id="49" presetID="42" presetClass="entr" presetSubtype="0" fill="hold" grpId="0" nodeType="withEffect">
                                  <p:stCondLst>
                                    <p:cond delay="175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1000"/>
                                        <p:tgtEl>
                                          <p:spTgt spid="46"/>
                                        </p:tgtEl>
                                      </p:cBhvr>
                                    </p:animEffect>
                                    <p:anim calcmode="lin" valueType="num">
                                      <p:cBhvr>
                                        <p:cTn id="52" dur="1000" fill="hold"/>
                                        <p:tgtEl>
                                          <p:spTgt spid="46"/>
                                        </p:tgtEl>
                                        <p:attrNameLst>
                                          <p:attrName>ppt_x</p:attrName>
                                        </p:attrNameLst>
                                      </p:cBhvr>
                                      <p:tavLst>
                                        <p:tav tm="0">
                                          <p:val>
                                            <p:strVal val="#ppt_x"/>
                                          </p:val>
                                        </p:tav>
                                        <p:tav tm="100000">
                                          <p:val>
                                            <p:strVal val="#ppt_x"/>
                                          </p:val>
                                        </p:tav>
                                      </p:tavLst>
                                    </p:anim>
                                    <p:anim calcmode="lin" valueType="num">
                                      <p:cBhvr>
                                        <p:cTn id="53" dur="1000" fill="hold"/>
                                        <p:tgtEl>
                                          <p:spTgt spid="46"/>
                                        </p:tgtEl>
                                        <p:attrNameLst>
                                          <p:attrName>ppt_y</p:attrName>
                                        </p:attrNameLst>
                                      </p:cBhvr>
                                      <p:tavLst>
                                        <p:tav tm="0">
                                          <p:val>
                                            <p:strVal val="#ppt_y+.1"/>
                                          </p:val>
                                        </p:tav>
                                        <p:tav tm="100000">
                                          <p:val>
                                            <p:strVal val="#ppt_y"/>
                                          </p:val>
                                        </p:tav>
                                      </p:tavLst>
                                    </p:anim>
                                  </p:childTnLst>
                                </p:cTn>
                              </p:par>
                              <p:par>
                                <p:cTn id="54" presetID="16" presetClass="entr" presetSubtype="21" fill="hold" nodeType="withEffect">
                                  <p:stCondLst>
                                    <p:cond delay="2250"/>
                                  </p:stCondLst>
                                  <p:childTnLst>
                                    <p:set>
                                      <p:cBhvr>
                                        <p:cTn id="55" dur="1" fill="hold">
                                          <p:stCondLst>
                                            <p:cond delay="0"/>
                                          </p:stCondLst>
                                        </p:cTn>
                                        <p:tgtEl>
                                          <p:spTgt spid="6"/>
                                        </p:tgtEl>
                                        <p:attrNameLst>
                                          <p:attrName>style.visibility</p:attrName>
                                        </p:attrNameLst>
                                      </p:cBhvr>
                                      <p:to>
                                        <p:strVal val="visible"/>
                                      </p:to>
                                    </p:set>
                                    <p:animEffect transition="in" filter="barn(inVertical)">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6" grpId="0"/>
      <p:bldP spid="17" grpId="0" bldLvl="0" animBg="1"/>
      <p:bldP spid="18" grpId="0" bldLvl="0" animBg="1"/>
      <p:bldP spid="11" grpId="0"/>
      <p:bldP spid="21" grpId="0"/>
      <p:bldP spid="24" grpId="0" bldLvl="0" animBg="1"/>
      <p:bldP spid="30"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267760" y="2929505"/>
            <a:ext cx="3535680" cy="829945"/>
          </a:xfrm>
          <a:prstGeom prst="rect">
            <a:avLst/>
          </a:prstGeom>
          <a:noFill/>
        </p:spPr>
        <p:txBody>
          <a:bodyPr wrap="none" rtlCol="0">
            <a:spAutoFit/>
          </a:bodyPr>
          <a:lstStyle/>
          <a:p>
            <a:pPr algn="ctr"/>
            <a:r>
              <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rPr>
              <a:t>Web</a:t>
            </a:r>
            <a:r>
              <a:rPr lang="zh-CN" altLang="en-US"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rPr>
              <a:t>应用运维</a:t>
            </a:r>
            <a:endParaRPr lang="zh-CN" altLang="en-US"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46" name="文本框 45"/>
          <p:cNvSpPr txBox="1"/>
          <p:nvPr/>
        </p:nvSpPr>
        <p:spPr>
          <a:xfrm>
            <a:off x="5115683" y="3809773"/>
            <a:ext cx="5839834" cy="275590"/>
          </a:xfrm>
          <a:prstGeom prst="rect">
            <a:avLst/>
          </a:prstGeom>
          <a:noFill/>
        </p:spPr>
        <p:txBody>
          <a:bodyPr wrap="square" rtlCol="0">
            <a:spAutoFit/>
          </a:bodyPr>
          <a:lstStyle/>
          <a:p>
            <a:pPr algn="ctr">
              <a:lnSpc>
                <a:spcPct val="120000"/>
              </a:lnSpc>
            </a:pPr>
            <a:r>
              <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Web application operation and maintenance</a:t>
            </a:r>
            <a:endPar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17" name="等腰三角形 16"/>
          <p:cNvSpPr/>
          <p:nvPr/>
        </p:nvSpPr>
        <p:spPr>
          <a:xfrm rot="10800000">
            <a:off x="1775848" y="2449866"/>
            <a:ext cx="2609342" cy="2431466"/>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2091766" y="3712376"/>
            <a:ext cx="1053605" cy="981782"/>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353073" y="1066800"/>
            <a:ext cx="921127" cy="1714066"/>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94633" y="3761645"/>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05052" y="2898264"/>
            <a:ext cx="944880" cy="1014730"/>
          </a:xfrm>
          <a:prstGeom prst="rect">
            <a:avLst/>
          </a:prstGeom>
          <a:noFill/>
        </p:spPr>
        <p:txBody>
          <a:bodyPr wrap="none" rtlCol="0">
            <a:spAutoFit/>
          </a:bodyPr>
          <a:lstStyle/>
          <a:p>
            <a:pPr algn="ctr"/>
            <a:r>
              <a:rPr lang="en-US" altLang="zh-CN" sz="6000" dirty="0" smtClean="0">
                <a:solidFill>
                  <a:schemeClr val="bg1"/>
                </a:solidFill>
                <a:effectLst>
                  <a:outerShdw blurRad="25400" dist="25400" dir="2700000" algn="tl">
                    <a:srgbClr val="000000">
                      <a:alpha val="20000"/>
                    </a:srgbClr>
                  </a:outerShdw>
                </a:effectLst>
                <a:latin typeface="思源黑体" panose="020B0500000000000000" pitchFamily="34" charset="-122"/>
              </a:rPr>
              <a:t>09</a:t>
            </a:r>
            <a:endParaRPr lang="zh-CN" altLang="en-US" sz="6000" dirty="0">
              <a:solidFill>
                <a:schemeClr val="bg1"/>
              </a:solidFill>
              <a:effectLst>
                <a:outerShdw blurRad="25400" dist="25400" dir="2700000" algn="tl">
                  <a:srgbClr val="000000">
                    <a:alpha val="20000"/>
                  </a:srgbClr>
                </a:outerShdw>
              </a:effectLst>
              <a:latin typeface="思源黑体" panose="020B0500000000000000" pitchFamily="34" charset="-122"/>
            </a:endParaRPr>
          </a:p>
        </p:txBody>
      </p:sp>
      <p:sp>
        <p:nvSpPr>
          <p:cNvPr id="21" name="文本框 20"/>
          <p:cNvSpPr txBox="1"/>
          <p:nvPr/>
        </p:nvSpPr>
        <p:spPr>
          <a:xfrm>
            <a:off x="2618312" y="261882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思源黑体" panose="020B0500000000000000" pitchFamily="34" charset="-122"/>
              </a:rPr>
              <a:t>TASK</a:t>
            </a:r>
            <a:endParaRPr lang="en-US" altLang="zh-CN" dirty="0">
              <a:solidFill>
                <a:schemeClr val="bg1"/>
              </a:solidFill>
              <a:effectLst>
                <a:outerShdw blurRad="25400" dist="25400" dir="2700000" algn="tl">
                  <a:srgbClr val="000000">
                    <a:alpha val="20000"/>
                  </a:srgbClr>
                </a:outerShdw>
              </a:effectLst>
              <a:latin typeface="思源黑体" panose="020B0500000000000000" pitchFamily="34" charset="-122"/>
            </a:endParaRPr>
          </a:p>
        </p:txBody>
      </p:sp>
      <p:sp>
        <p:nvSpPr>
          <p:cNvPr id="24" name="等腰三角形 23"/>
          <p:cNvSpPr/>
          <p:nvPr/>
        </p:nvSpPr>
        <p:spPr>
          <a:xfrm>
            <a:off x="3649416" y="2165938"/>
            <a:ext cx="552596" cy="514927"/>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110009" y="5844670"/>
            <a:ext cx="250563" cy="466257"/>
          </a:xfrm>
          <a:prstGeom prst="line">
            <a:avLst/>
          </a:prstGeom>
          <a:ln w="19050">
            <a:solidFill>
              <a:srgbClr val="BA8F2D">
                <a:alpha val="80000"/>
              </a:srgbClr>
            </a:solidFill>
          </a:ln>
        </p:spPr>
        <p:style>
          <a:lnRef idx="1">
            <a:schemeClr val="accent1"/>
          </a:lnRef>
          <a:fillRef idx="0">
            <a:schemeClr val="accent1"/>
          </a:fillRef>
          <a:effectRef idx="0">
            <a:schemeClr val="accent1"/>
          </a:effectRef>
          <a:fontRef idx="minor">
            <a:schemeClr val="tx1"/>
          </a:fontRef>
        </p:style>
      </p:cxnSp>
      <p:sp>
        <p:nvSpPr>
          <p:cNvPr id="30" name="等腰三角形 29"/>
          <p:cNvSpPr/>
          <p:nvPr/>
        </p:nvSpPr>
        <p:spPr>
          <a:xfrm rot="10800000">
            <a:off x="3607662" y="4878194"/>
            <a:ext cx="308065" cy="287065"/>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851116" y="4646032"/>
            <a:ext cx="368968" cy="0"/>
          </a:xfrm>
          <a:prstGeom prst="line">
            <a:avLst/>
          </a:prstGeom>
          <a:ln w="38100">
            <a:solidFill>
              <a:srgbClr val="BA8F2D"/>
            </a:solidFill>
          </a:ln>
          <a:effectLst>
            <a:outerShdw blurRad="254000" dist="63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1000" fill="hold"/>
                                        <p:tgtEl>
                                          <p:spTgt spid="21"/>
                                        </p:tgtEl>
                                        <p:attrNameLst>
                                          <p:attrName>ppt_x</p:attrName>
                                        </p:attrNameLst>
                                      </p:cBhvr>
                                      <p:tavLst>
                                        <p:tav tm="0">
                                          <p:val>
                                            <p:strVal val="0-#ppt_w/2"/>
                                          </p:val>
                                        </p:tav>
                                        <p:tav tm="100000">
                                          <p:val>
                                            <p:strVal val="#ppt_x"/>
                                          </p:val>
                                        </p:tav>
                                      </p:tavLst>
                                    </p:anim>
                                    <p:anim calcmode="lin" valueType="num">
                                      <p:cBhvr additive="base">
                                        <p:cTn id="25" dur="1000" fill="hold"/>
                                        <p:tgtEl>
                                          <p:spTgt spid="21"/>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1+#ppt_w/2"/>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1+#ppt_w/2"/>
                                          </p:val>
                                        </p:tav>
                                        <p:tav tm="100000">
                                          <p:val>
                                            <p:strVal val="#ppt_x"/>
                                          </p:val>
                                        </p:tav>
                                      </p:tavLst>
                                    </p:anim>
                                    <p:anim calcmode="lin" valueType="num">
                                      <p:cBhvr additive="base">
                                        <p:cTn id="37" dur="500" fill="hold"/>
                                        <p:tgtEl>
                                          <p:spTgt spid="30"/>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1000" fill="hold"/>
                                        <p:tgtEl>
                                          <p:spTgt spid="11"/>
                                        </p:tgtEl>
                                        <p:attrNameLst>
                                          <p:attrName>ppt_x</p:attrName>
                                        </p:attrNameLst>
                                      </p:cBhvr>
                                      <p:tavLst>
                                        <p:tav tm="0">
                                          <p:val>
                                            <p:strVal val="1+#ppt_w/2"/>
                                          </p:val>
                                        </p:tav>
                                        <p:tav tm="100000">
                                          <p:val>
                                            <p:strVal val="#ppt_x"/>
                                          </p:val>
                                        </p:tav>
                                      </p:tavLst>
                                    </p:anim>
                                    <p:anim calcmode="lin" valueType="num">
                                      <p:cBhvr additive="base">
                                        <p:cTn id="41" dur="1000" fill="hold"/>
                                        <p:tgtEl>
                                          <p:spTgt spid="11"/>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1000"/>
                                  </p:stCondLst>
                                  <p:iterate type="lt">
                                    <p:tmPct val="10000"/>
                                  </p:iterate>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2"/>
                                        </p:tgtEl>
                                        <p:attrNameLst>
                                          <p:attrName>ppt_y</p:attrName>
                                        </p:attrNameLst>
                                      </p:cBhvr>
                                      <p:tavLst>
                                        <p:tav tm="0">
                                          <p:val>
                                            <p:strVal val="#ppt_y"/>
                                          </p:val>
                                        </p:tav>
                                        <p:tav tm="100000">
                                          <p:val>
                                            <p:strVal val="#ppt_y"/>
                                          </p:val>
                                        </p:tav>
                                      </p:tavLst>
                                    </p:anim>
                                    <p:anim calcmode="lin" valueType="num">
                                      <p:cBhvr>
                                        <p:cTn id="4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2"/>
                                        </p:tgtEl>
                                      </p:cBhvr>
                                    </p:animEffect>
                                  </p:childTnLst>
                                </p:cTn>
                              </p:par>
                              <p:par>
                                <p:cTn id="49" presetID="42" presetClass="entr" presetSubtype="0" fill="hold" grpId="0" nodeType="withEffect">
                                  <p:stCondLst>
                                    <p:cond delay="175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1000"/>
                                        <p:tgtEl>
                                          <p:spTgt spid="46"/>
                                        </p:tgtEl>
                                      </p:cBhvr>
                                    </p:animEffect>
                                    <p:anim calcmode="lin" valueType="num">
                                      <p:cBhvr>
                                        <p:cTn id="52" dur="1000" fill="hold"/>
                                        <p:tgtEl>
                                          <p:spTgt spid="46"/>
                                        </p:tgtEl>
                                        <p:attrNameLst>
                                          <p:attrName>ppt_x</p:attrName>
                                        </p:attrNameLst>
                                      </p:cBhvr>
                                      <p:tavLst>
                                        <p:tav tm="0">
                                          <p:val>
                                            <p:strVal val="#ppt_x"/>
                                          </p:val>
                                        </p:tav>
                                        <p:tav tm="100000">
                                          <p:val>
                                            <p:strVal val="#ppt_x"/>
                                          </p:val>
                                        </p:tav>
                                      </p:tavLst>
                                    </p:anim>
                                    <p:anim calcmode="lin" valueType="num">
                                      <p:cBhvr>
                                        <p:cTn id="53" dur="1000" fill="hold"/>
                                        <p:tgtEl>
                                          <p:spTgt spid="46"/>
                                        </p:tgtEl>
                                        <p:attrNameLst>
                                          <p:attrName>ppt_y</p:attrName>
                                        </p:attrNameLst>
                                      </p:cBhvr>
                                      <p:tavLst>
                                        <p:tav tm="0">
                                          <p:val>
                                            <p:strVal val="#ppt_y+.1"/>
                                          </p:val>
                                        </p:tav>
                                        <p:tav tm="100000">
                                          <p:val>
                                            <p:strVal val="#ppt_y"/>
                                          </p:val>
                                        </p:tav>
                                      </p:tavLst>
                                    </p:anim>
                                  </p:childTnLst>
                                </p:cTn>
                              </p:par>
                              <p:par>
                                <p:cTn id="54" presetID="16" presetClass="entr" presetSubtype="21" fill="hold" nodeType="withEffect">
                                  <p:stCondLst>
                                    <p:cond delay="2250"/>
                                  </p:stCondLst>
                                  <p:childTnLst>
                                    <p:set>
                                      <p:cBhvr>
                                        <p:cTn id="55" dur="1" fill="hold">
                                          <p:stCondLst>
                                            <p:cond delay="0"/>
                                          </p:stCondLst>
                                        </p:cTn>
                                        <p:tgtEl>
                                          <p:spTgt spid="6"/>
                                        </p:tgtEl>
                                        <p:attrNameLst>
                                          <p:attrName>style.visibility</p:attrName>
                                        </p:attrNameLst>
                                      </p:cBhvr>
                                      <p:to>
                                        <p:strVal val="visible"/>
                                      </p:to>
                                    </p:set>
                                    <p:animEffect transition="in" filter="barn(inVertical)">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6" grpId="0"/>
      <p:bldP spid="17" grpId="0" animBg="1"/>
      <p:bldP spid="18" grpId="0" animBg="1"/>
      <p:bldP spid="11" grpId="0"/>
      <p:bldP spid="21" grpId="0"/>
      <p:bldP spid="24"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947420" y="2436495"/>
            <a:ext cx="5559425" cy="3815080"/>
          </a:xfrm>
          <a:prstGeom prst="rect">
            <a:avLst/>
          </a:prstGeom>
          <a:noFill/>
        </p:spPr>
        <p:txBody>
          <a:bodyPr wrap="square" rtlCol="0">
            <a:spAutoFit/>
          </a:bodyPr>
          <a:lstStyle/>
          <a:p>
            <a:pPr indent="0" algn="just" fontAlgn="auto">
              <a:lnSpc>
                <a:spcPct val="150000"/>
              </a:lnSpc>
              <a:spcAft>
                <a:spcPts val="1200"/>
              </a:spcAft>
            </a:pPr>
            <a:r>
              <a:rPr lang="zh-CN" altLang="en-US" sz="1400" b="1" dirty="0">
                <a:solidFill>
                  <a:srgbClr val="686769"/>
                </a:solidFill>
                <a:latin typeface="思源黑体" panose="020B0500000000000000" pitchFamily="34" charset="-122"/>
                <a:ea typeface="思源黑体" panose="020B0500000000000000" pitchFamily="34" charset="-122"/>
                <a:cs typeface="+mn-ea"/>
                <a:sym typeface="+mn-lt"/>
              </a:rPr>
              <a:t>一、项目背景简介</a:t>
            </a:r>
            <a:endParaRPr lang="zh-CN" altLang="en-US" sz="1400" b="1" dirty="0">
              <a:solidFill>
                <a:srgbClr val="686769"/>
              </a:solidFill>
              <a:latin typeface="思源黑体" panose="020B0500000000000000" pitchFamily="34" charset="-122"/>
              <a:ea typeface="思源黑体" panose="020B0500000000000000" pitchFamily="34" charset="-122"/>
              <a:cs typeface="+mn-ea"/>
              <a:sym typeface="+mn-lt"/>
            </a:endParaRPr>
          </a:p>
          <a:p>
            <a:pPr algn="just">
              <a:lnSpc>
                <a:spcPct val="150000"/>
              </a:lnSpc>
            </a:pPr>
            <a:r>
              <a:rPr lang="en-US" altLang="zh-CN" sz="1200" dirty="0">
                <a:solidFill>
                  <a:srgbClr val="686769"/>
                </a:solidFill>
                <a:latin typeface="思源黑体" panose="020B0500000000000000" pitchFamily="34" charset="-122"/>
                <a:ea typeface="思源黑体" panose="020B0500000000000000" pitchFamily="34" charset="-122"/>
                <a:cs typeface="+mn-ea"/>
                <a:sym typeface="+mn-lt"/>
              </a:rPr>
              <a:t>  </a:t>
            </a:r>
            <a:r>
              <a:rPr lang="zh-CN" altLang="en-US" sz="1200" dirty="0">
                <a:solidFill>
                  <a:srgbClr val="686769"/>
                </a:solidFill>
                <a:latin typeface="思源黑体" panose="020B0500000000000000" pitchFamily="34" charset="-122"/>
                <a:ea typeface="思源黑体" panose="020B0500000000000000" pitchFamily="34" charset="-122"/>
                <a:cs typeface="+mn-ea"/>
                <a:sym typeface="+mn-lt"/>
              </a:rPr>
              <a:t>高校社团活动日益丰富，人工管理的成本和困难度逐渐增加，采取数字化管理技术的需求日益增强。本项目旨在为同学们提供一个集社团浏览、活动查看、在线报名、成员管理等功能于一体的数字化管理平台。为了提升吸引更多用户访问、提高本项目在搜索引擎中的访问量和可见度，我们决定采用以下SEO策略。</a:t>
            </a:r>
            <a:endParaRPr lang="zh-CN" altLang="en-US" sz="1200" dirty="0">
              <a:solidFill>
                <a:srgbClr val="686769"/>
              </a:solidFill>
              <a:latin typeface="思源黑体" panose="020B0500000000000000" pitchFamily="34" charset="-122"/>
              <a:ea typeface="思源黑体" panose="020B0500000000000000" pitchFamily="34" charset="-122"/>
              <a:cs typeface="+mn-ea"/>
              <a:sym typeface="+mn-lt"/>
            </a:endParaRPr>
          </a:p>
          <a:p>
            <a:pPr algn="just">
              <a:lnSpc>
                <a:spcPct val="150000"/>
              </a:lnSpc>
            </a:pPr>
            <a:endParaRPr lang="zh-CN" altLang="en-US" sz="1200" dirty="0">
              <a:solidFill>
                <a:srgbClr val="686769"/>
              </a:solidFill>
              <a:latin typeface="思源黑体" panose="020B0500000000000000" pitchFamily="34" charset="-122"/>
              <a:ea typeface="思源黑体" panose="020B0500000000000000" pitchFamily="34" charset="-122"/>
              <a:cs typeface="+mn-ea"/>
              <a:sym typeface="+mn-lt"/>
            </a:endParaRPr>
          </a:p>
          <a:p>
            <a:pPr indent="0" algn="just" fontAlgn="auto">
              <a:lnSpc>
                <a:spcPct val="150000"/>
              </a:lnSpc>
              <a:spcAft>
                <a:spcPts val="1200"/>
              </a:spcAft>
            </a:pPr>
            <a:r>
              <a:rPr lang="zh-CN" altLang="en-US" sz="1400" b="1" dirty="0">
                <a:solidFill>
                  <a:srgbClr val="686769"/>
                </a:solidFill>
                <a:latin typeface="思源黑体" panose="020B0500000000000000" pitchFamily="34" charset="-122"/>
                <a:ea typeface="思源黑体" panose="020B0500000000000000" pitchFamily="34" charset="-122"/>
                <a:cs typeface="+mn-ea"/>
                <a:sym typeface="+mn-lt"/>
              </a:rPr>
              <a:t>二、拟采用的SEO策略与实施方案</a:t>
            </a:r>
            <a:endParaRPr lang="zh-CN" altLang="en-US" sz="1400" b="1" dirty="0">
              <a:solidFill>
                <a:srgbClr val="686769"/>
              </a:solidFill>
              <a:latin typeface="思源黑体" panose="020B0500000000000000" pitchFamily="34" charset="-122"/>
              <a:ea typeface="思源黑体" panose="020B0500000000000000" pitchFamily="34" charset="-122"/>
              <a:cs typeface="+mn-ea"/>
              <a:sym typeface="+mn-lt"/>
            </a:endParaRPr>
          </a:p>
          <a:p>
            <a:pPr algn="just">
              <a:lnSpc>
                <a:spcPct val="150000"/>
              </a:lnSpc>
            </a:pPr>
            <a:r>
              <a:rPr lang="en-US" altLang="zh-CN" sz="1200" dirty="0">
                <a:solidFill>
                  <a:srgbClr val="686769"/>
                </a:solidFill>
                <a:latin typeface="思源黑体" panose="020B0500000000000000" pitchFamily="34" charset="-122"/>
                <a:ea typeface="思源黑体" panose="020B0500000000000000" pitchFamily="34" charset="-122"/>
                <a:cs typeface="+mn-ea"/>
                <a:sym typeface="+mn-lt"/>
              </a:rPr>
              <a:t>  </a:t>
            </a:r>
            <a:r>
              <a:rPr lang="zh-CN" altLang="en-US" sz="1200" dirty="0">
                <a:solidFill>
                  <a:srgbClr val="686769"/>
                </a:solidFill>
                <a:latin typeface="思源黑体" panose="020B0500000000000000" pitchFamily="34" charset="-122"/>
                <a:ea typeface="思源黑体" panose="020B0500000000000000" pitchFamily="34" charset="-122"/>
                <a:cs typeface="+mn-ea"/>
                <a:sym typeface="+mn-lt"/>
              </a:rPr>
              <a:t>我们将从搜索引擎优化（SEO）的多个维度出发，选取2个策略，分别是：</a:t>
            </a:r>
            <a:endParaRPr lang="zh-CN" altLang="en-US" sz="1200" dirty="0">
              <a:solidFill>
                <a:srgbClr val="686769"/>
              </a:solidFill>
              <a:latin typeface="思源黑体" panose="020B0500000000000000" pitchFamily="34" charset="-122"/>
              <a:ea typeface="思源黑体" panose="020B0500000000000000" pitchFamily="34" charset="-122"/>
              <a:cs typeface="+mn-ea"/>
              <a:sym typeface="+mn-lt"/>
            </a:endParaRPr>
          </a:p>
          <a:p>
            <a:pPr algn="just">
              <a:lnSpc>
                <a:spcPct val="150000"/>
              </a:lnSpc>
            </a:pPr>
            <a:r>
              <a:rPr lang="zh-CN" altLang="en-US" sz="1600" u="sng" dirty="0">
                <a:solidFill>
                  <a:srgbClr val="686769"/>
                </a:solidFill>
                <a:latin typeface="思源黑体" panose="020B0500000000000000" pitchFamily="34" charset="-122"/>
                <a:ea typeface="思源黑体" panose="020B0500000000000000" pitchFamily="34" charset="-122"/>
                <a:cs typeface="+mn-ea"/>
                <a:sym typeface="+mn-lt"/>
              </a:rPr>
              <a:t>1. 关键词优化    </a:t>
            </a:r>
            <a:endParaRPr lang="zh-CN" altLang="en-US" sz="1600" u="sng" dirty="0">
              <a:solidFill>
                <a:srgbClr val="686769"/>
              </a:solidFill>
              <a:latin typeface="思源黑体" panose="020B0500000000000000" pitchFamily="34" charset="-122"/>
              <a:ea typeface="思源黑体" panose="020B0500000000000000" pitchFamily="34" charset="-122"/>
              <a:cs typeface="+mn-ea"/>
              <a:sym typeface="+mn-lt"/>
            </a:endParaRPr>
          </a:p>
          <a:p>
            <a:pPr algn="just">
              <a:lnSpc>
                <a:spcPct val="150000"/>
              </a:lnSpc>
            </a:pPr>
            <a:r>
              <a:rPr lang="zh-CN" altLang="en-US" sz="1600" u="sng" dirty="0">
                <a:solidFill>
                  <a:srgbClr val="686769"/>
                </a:solidFill>
                <a:latin typeface="思源黑体" panose="020B0500000000000000" pitchFamily="34" charset="-122"/>
                <a:ea typeface="思源黑体" panose="020B0500000000000000" pitchFamily="34" charset="-122"/>
                <a:cs typeface="+mn-ea"/>
                <a:sym typeface="+mn-lt"/>
              </a:rPr>
              <a:t>2. 优化网页标题和Meta标签</a:t>
            </a:r>
            <a:endParaRPr lang="zh-CN" altLang="en-US" sz="1600" u="sng" dirty="0">
              <a:solidFill>
                <a:srgbClr val="686769"/>
              </a:solidFill>
              <a:latin typeface="思源黑体" panose="020B0500000000000000" pitchFamily="34" charset="-122"/>
              <a:ea typeface="思源黑体" panose="020B0500000000000000" pitchFamily="34" charset="-122"/>
              <a:cs typeface="+mn-ea"/>
              <a:sym typeface="+mn-lt"/>
            </a:endParaRPr>
          </a:p>
          <a:p>
            <a:pPr algn="just">
              <a:lnSpc>
                <a:spcPct val="150000"/>
              </a:lnSpc>
            </a:pPr>
            <a:endParaRPr lang="zh-CN" altLang="en-US" sz="1600" u="sng" dirty="0">
              <a:solidFill>
                <a:srgbClr val="686769"/>
              </a:solidFill>
              <a:latin typeface="思源黑体" panose="020B0500000000000000" pitchFamily="34" charset="-122"/>
              <a:ea typeface="思源黑体" panose="020B0500000000000000" pitchFamily="34" charset="-122"/>
              <a:cs typeface="+mn-ea"/>
              <a:sym typeface="+mn-lt"/>
            </a:endParaRPr>
          </a:p>
        </p:txBody>
      </p:sp>
      <p:sp>
        <p:nvSpPr>
          <p:cNvPr id="32" name="TextBox 7"/>
          <p:cNvSpPr txBox="1"/>
          <p:nvPr/>
        </p:nvSpPr>
        <p:spPr>
          <a:xfrm>
            <a:off x="947420" y="1296035"/>
            <a:ext cx="4281805" cy="1014730"/>
          </a:xfrm>
          <a:prstGeom prst="rect">
            <a:avLst/>
          </a:prstGeom>
          <a:noFill/>
        </p:spPr>
        <p:txBody>
          <a:bodyPr wrap="square" rtlCol="0">
            <a:spAutoFit/>
          </a:bodyPr>
          <a:lstStyle/>
          <a:p>
            <a:pPr algn="just">
              <a:lnSpc>
                <a:spcPct val="150000"/>
              </a:lnSpc>
            </a:pPr>
            <a:r>
              <a:rPr lang="zh-CN" altLang="en-US" sz="2000" dirty="0">
                <a:solidFill>
                  <a:srgbClr val="2A3246"/>
                </a:solidFill>
                <a:latin typeface="思源黑体" panose="020B0500000000000000" pitchFamily="34" charset="-122"/>
                <a:ea typeface="思源黑体" panose="020B0500000000000000" pitchFamily="34" charset="-122"/>
                <a:cs typeface="+mn-ea"/>
                <a:sym typeface="+mn-lt"/>
              </a:rPr>
              <a:t>项目名称：大学生社团管理系统（</a:t>
            </a:r>
            <a:r>
              <a:rPr lang="en-US" altLang="zh-CN" sz="2000" dirty="0">
                <a:solidFill>
                  <a:srgbClr val="2A3246"/>
                </a:solidFill>
                <a:latin typeface="思源黑体" panose="020B0500000000000000" pitchFamily="34" charset="-122"/>
                <a:ea typeface="思源黑体" panose="020B0500000000000000" pitchFamily="34" charset="-122"/>
                <a:cs typeface="+mn-ea"/>
                <a:sym typeface="+mn-lt"/>
              </a:rPr>
              <a:t>Campus Club Management System</a:t>
            </a:r>
            <a:r>
              <a:rPr lang="zh-CN" altLang="en-US" sz="2000" dirty="0">
                <a:solidFill>
                  <a:srgbClr val="2A3246"/>
                </a:solidFill>
                <a:latin typeface="思源黑体" panose="020B0500000000000000" pitchFamily="34" charset="-122"/>
                <a:ea typeface="思源黑体" panose="020B0500000000000000" pitchFamily="34" charset="-122"/>
                <a:cs typeface="+mn-ea"/>
                <a:sym typeface="+mn-lt"/>
              </a:rPr>
              <a:t>）</a:t>
            </a:r>
            <a:endParaRPr lang="en-US" altLang="zh-CN" sz="2000" b="1"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grpSp>
        <p:nvGrpSpPr>
          <p:cNvPr id="29" name="组合 28"/>
          <p:cNvGrpSpPr/>
          <p:nvPr/>
        </p:nvGrpSpPr>
        <p:grpSpPr>
          <a:xfrm>
            <a:off x="7350791" y="2216164"/>
            <a:ext cx="6702982" cy="6702982"/>
            <a:chOff x="7967767" y="2833140"/>
            <a:chExt cx="6086006" cy="6086006"/>
          </a:xfrm>
        </p:grpSpPr>
        <p:sp>
          <p:nvSpPr>
            <p:cNvPr id="13" name="椭圆 12"/>
            <p:cNvSpPr/>
            <p:nvPr/>
          </p:nvSpPr>
          <p:spPr>
            <a:xfrm>
              <a:off x="7967767" y="2833140"/>
              <a:ext cx="6086006" cy="6086006"/>
            </a:xfrm>
            <a:prstGeom prst="ellipse">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294892" y="4160264"/>
              <a:ext cx="3431758" cy="343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7227007" y="1338562"/>
            <a:ext cx="1097975" cy="1097975"/>
            <a:chOff x="6105994" y="1506016"/>
            <a:chExt cx="6086006" cy="6086006"/>
          </a:xfrm>
        </p:grpSpPr>
        <p:sp>
          <p:nvSpPr>
            <p:cNvPr id="34" name="椭圆 33"/>
            <p:cNvSpPr/>
            <p:nvPr/>
          </p:nvSpPr>
          <p:spPr>
            <a:xfrm>
              <a:off x="6105994" y="1506016"/>
              <a:ext cx="6086006" cy="6086006"/>
            </a:xfrm>
            <a:prstGeom prst="ellipse">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433118" y="2833140"/>
              <a:ext cx="3431758" cy="343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713117" y="483868"/>
            <a:ext cx="4765766" cy="732637"/>
            <a:chOff x="3784390" y="377466"/>
            <a:chExt cx="4765766" cy="732637"/>
          </a:xfrm>
        </p:grpSpPr>
        <p:sp>
          <p:nvSpPr>
            <p:cNvPr id="17" name="矩形 16"/>
            <p:cNvSpPr/>
            <p:nvPr userDrawn="1"/>
          </p:nvSpPr>
          <p:spPr>
            <a:xfrm>
              <a:off x="4373035" y="377466"/>
              <a:ext cx="3589020" cy="607695"/>
            </a:xfrm>
            <a:prstGeom prst="rect">
              <a:avLst/>
            </a:prstGeom>
          </p:spPr>
          <p:txBody>
            <a:bodyPr wrap="square">
              <a:spAutoFit/>
            </a:bodyPr>
            <a:lstStyle/>
            <a:p>
              <a:pPr algn="ctr">
                <a:lnSpc>
                  <a:spcPct val="120000"/>
                </a:lnSpc>
              </a:pPr>
              <a:r>
                <a:rPr lang="en-US" altLang="zh-CN" sz="2800" dirty="0">
                  <a:solidFill>
                    <a:srgbClr val="2A3246"/>
                  </a:solidFill>
                  <a:latin typeface="思源黑体" panose="020B0500000000000000" pitchFamily="34" charset="-122"/>
                  <a:ea typeface="思源黑体" panose="020B0500000000000000" pitchFamily="34" charset="-122"/>
                  <a:cs typeface="+mn-ea"/>
                  <a:sym typeface="+mn-lt"/>
                </a:rPr>
                <a:t>Task 9 Web</a:t>
              </a: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应用运维</a:t>
              </a:r>
              <a:r>
                <a:rPr lang="en-US" altLang="zh-CN" sz="2800" dirty="0">
                  <a:solidFill>
                    <a:srgbClr val="2A3246"/>
                  </a:solidFill>
                  <a:latin typeface="思源黑体" panose="020B0500000000000000" pitchFamily="34" charset="-122"/>
                  <a:ea typeface="思源黑体" panose="020B0500000000000000" pitchFamily="34" charset="-122"/>
                  <a:cs typeface="+mn-ea"/>
                  <a:sym typeface="+mn-lt"/>
                </a:rPr>
                <a:t> </a:t>
              </a:r>
              <a:endParaRPr lang="en-US" altLang="zh-CN"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20" name="文本框 19"/>
            <p:cNvSpPr txBox="1"/>
            <p:nvPr/>
          </p:nvSpPr>
          <p:spPr>
            <a:xfrm>
              <a:off x="3784390" y="834513"/>
              <a:ext cx="4765766" cy="275590"/>
            </a:xfrm>
            <a:prstGeom prst="rect">
              <a:avLst/>
            </a:prstGeom>
            <a:noFill/>
          </p:spPr>
          <p:txBody>
            <a:bodyPr wrap="square" rtlCol="0">
              <a:spAutoFit/>
            </a:bodyPr>
            <a:lstStyle/>
            <a:p>
              <a:pPr algn="ctr">
                <a:lnSpc>
                  <a:spcPct val="120000"/>
                </a:lnSpc>
              </a:pPr>
              <a:r>
                <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sym typeface="+mn-ea"/>
                </a:rPr>
                <a:t>Web application operation and maintenance</a:t>
              </a:r>
              <a:endParaRPr lang="zh-CN" altLang="en-US"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1+#ppt_w/2"/>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798509" y="1470298"/>
            <a:ext cx="479700" cy="4604972"/>
            <a:chOff x="10994103" y="1484783"/>
            <a:chExt cx="502571" cy="4824537"/>
          </a:xfrm>
        </p:grpSpPr>
        <p:sp>
          <p:nvSpPr>
            <p:cNvPr id="37" name="等腰三角形 6"/>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bg1">
                <a:lumMod val="6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思源黑体" panose="020B0500000000000000" pitchFamily="34" charset="-122"/>
                <a:ea typeface="思源黑体" panose="020B0500000000000000" pitchFamily="34" charset="-122"/>
                <a:cs typeface="+mn-ea"/>
                <a:sym typeface="+mn-lt"/>
              </a:endParaRPr>
            </a:p>
          </p:txBody>
        </p:sp>
        <p:cxnSp>
          <p:nvCxnSpPr>
            <p:cNvPr id="38" name="直接连接符 37"/>
            <p:cNvCxnSpPr/>
            <p:nvPr/>
          </p:nvCxnSpPr>
          <p:spPr>
            <a:xfrm flipH="1">
              <a:off x="11001690" y="2578162"/>
              <a:ext cx="1" cy="3731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970793" y="1470298"/>
            <a:ext cx="479700" cy="4604972"/>
            <a:chOff x="695325" y="1484783"/>
            <a:chExt cx="502571" cy="4824537"/>
          </a:xfrm>
          <a:effectLst>
            <a:outerShdw blurRad="254000" dist="63500" dir="2700000" algn="tl" rotWithShape="0">
              <a:prstClr val="black">
                <a:alpha val="30000"/>
              </a:prstClr>
            </a:outerShdw>
          </a:effectLst>
        </p:grpSpPr>
        <p:sp>
          <p:nvSpPr>
            <p:cNvPr id="40" name="等腰三角形 6"/>
            <p:cNvSpPr/>
            <p:nvPr/>
          </p:nvSpPr>
          <p:spPr>
            <a:xfrm rot="5400000">
              <a:off x="395159"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思源黑体" panose="020B0500000000000000" pitchFamily="34" charset="-122"/>
                <a:ea typeface="思源黑体" panose="020B0500000000000000" pitchFamily="34" charset="-122"/>
                <a:cs typeface="+mn-ea"/>
                <a:sym typeface="+mn-lt"/>
              </a:endParaRPr>
            </a:p>
          </p:txBody>
        </p:sp>
        <p:cxnSp>
          <p:nvCxnSpPr>
            <p:cNvPr id="41" name="直接连接符 40"/>
            <p:cNvCxnSpPr/>
            <p:nvPr/>
          </p:nvCxnSpPr>
          <p:spPr>
            <a:xfrm>
              <a:off x="1190309" y="2578162"/>
              <a:ext cx="0" cy="3731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970793" y="1489117"/>
            <a:ext cx="5154902" cy="695624"/>
            <a:chOff x="695325" y="1484784"/>
            <a:chExt cx="5400675" cy="728790"/>
          </a:xfrm>
          <a:solidFill>
            <a:srgbClr val="BA8F2D"/>
          </a:solidFill>
          <a:effectLst>
            <a:outerShdw blurRad="254000" dist="63500" dir="2700000" algn="tl" rotWithShape="0">
              <a:prstClr val="black">
                <a:alpha val="30000"/>
              </a:prstClr>
            </a:outerShdw>
          </a:effectLst>
        </p:grpSpPr>
        <p:sp>
          <p:nvSpPr>
            <p:cNvPr id="43" name="五边形 42"/>
            <p:cNvSpPr/>
            <p:nvPr/>
          </p:nvSpPr>
          <p:spPr>
            <a:xfrm>
              <a:off x="695325" y="1484784"/>
              <a:ext cx="5400675" cy="728790"/>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lnSpc>
                  <a:spcPct val="130000"/>
                </a:lnSpc>
              </a:pP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44" name="TextBox 19"/>
            <p:cNvSpPr txBox="1"/>
            <p:nvPr/>
          </p:nvSpPr>
          <p:spPr>
            <a:xfrm>
              <a:off x="1973999" y="1513245"/>
              <a:ext cx="2843328" cy="681907"/>
            </a:xfrm>
            <a:prstGeom prst="rect">
              <a:avLst/>
            </a:prstGeom>
            <a:grpFill/>
          </p:spPr>
          <p:txBody>
            <a:bodyPr wrap="square" rtlCol="0">
              <a:spAutoFit/>
            </a:bodyPr>
            <a:lstStyle/>
            <a:p>
              <a:pPr algn="ctr">
                <a:lnSpc>
                  <a:spcPct val="130000"/>
                </a:lnSpc>
              </a:pPr>
              <a:r>
                <a:rPr lang="zh-CN" altLang="en-US" sz="2800" dirty="0">
                  <a:solidFill>
                    <a:schemeClr val="bg1">
                      <a:lumMod val="95000"/>
                    </a:schemeClr>
                  </a:solidFill>
                  <a:latin typeface="思源黑体" panose="020B0500000000000000" pitchFamily="34" charset="-122"/>
                  <a:ea typeface="思源黑体" panose="020B0500000000000000" pitchFamily="34" charset="-122"/>
                  <a:cs typeface="+mn-ea"/>
                  <a:sym typeface="+mn-lt"/>
                </a:rPr>
                <a:t>实施方案</a:t>
              </a:r>
              <a:endParaRPr lang="zh-CN" altLang="en-US" sz="2800" dirty="0">
                <a:solidFill>
                  <a:schemeClr val="bg1">
                    <a:lumMod val="95000"/>
                  </a:schemeClr>
                </a:solidFill>
                <a:latin typeface="思源黑体" panose="020B0500000000000000" pitchFamily="34" charset="-122"/>
                <a:ea typeface="思源黑体" panose="020B0500000000000000" pitchFamily="34" charset="-122"/>
                <a:cs typeface="+mn-ea"/>
                <a:sym typeface="+mn-lt"/>
              </a:endParaRPr>
            </a:p>
          </p:txBody>
        </p:sp>
      </p:grpSp>
      <p:grpSp>
        <p:nvGrpSpPr>
          <p:cNvPr id="45" name="组合 44"/>
          <p:cNvGrpSpPr/>
          <p:nvPr/>
        </p:nvGrpSpPr>
        <p:grpSpPr>
          <a:xfrm>
            <a:off x="6123307" y="1477409"/>
            <a:ext cx="5154902" cy="695624"/>
            <a:chOff x="6212764" y="1588075"/>
            <a:chExt cx="5400675" cy="728790"/>
          </a:xfrm>
          <a:solidFill>
            <a:srgbClr val="2A3246"/>
          </a:solidFill>
          <a:effectLst>
            <a:outerShdw blurRad="254000" dist="63500" dir="2700000" algn="tl" rotWithShape="0">
              <a:prstClr val="black">
                <a:alpha val="30000"/>
              </a:prstClr>
            </a:outerShdw>
          </a:effectLst>
        </p:grpSpPr>
        <p:sp>
          <p:nvSpPr>
            <p:cNvPr id="46" name="五边形 45"/>
            <p:cNvSpPr/>
            <p:nvPr/>
          </p:nvSpPr>
          <p:spPr>
            <a:xfrm flipH="1">
              <a:off x="6212764" y="1588075"/>
              <a:ext cx="5400675" cy="728790"/>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lnSpc>
                  <a:spcPct val="130000"/>
                </a:lnSpc>
              </a:pP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47" name="TextBox 19"/>
            <p:cNvSpPr txBox="1"/>
            <p:nvPr/>
          </p:nvSpPr>
          <p:spPr>
            <a:xfrm>
              <a:off x="7450315" y="1616536"/>
              <a:ext cx="2925572" cy="681907"/>
            </a:xfrm>
            <a:prstGeom prst="rect">
              <a:avLst/>
            </a:prstGeom>
            <a:grpFill/>
          </p:spPr>
          <p:txBody>
            <a:bodyPr wrap="square" rtlCol="0">
              <a:spAutoFit/>
            </a:bodyPr>
            <a:lstStyle/>
            <a:p>
              <a:pPr algn="ctr">
                <a:lnSpc>
                  <a:spcPct val="130000"/>
                </a:lnSpc>
              </a:pPr>
              <a:r>
                <a:rPr lang="zh-CN" altLang="en-US" sz="2800" dirty="0">
                  <a:solidFill>
                    <a:schemeClr val="bg1">
                      <a:lumMod val="95000"/>
                    </a:schemeClr>
                  </a:solidFill>
                  <a:latin typeface="思源黑体" panose="020B0500000000000000" pitchFamily="34" charset="-122"/>
                  <a:ea typeface="思源黑体" panose="020B0500000000000000" pitchFamily="34" charset="-122"/>
                  <a:cs typeface="+mn-ea"/>
                  <a:sym typeface="+mn-lt"/>
                </a:rPr>
                <a:t>采用原因</a:t>
              </a:r>
              <a:endParaRPr lang="zh-CN" altLang="en-US" sz="2800" dirty="0">
                <a:solidFill>
                  <a:schemeClr val="bg1">
                    <a:lumMod val="95000"/>
                  </a:schemeClr>
                </a:solidFill>
                <a:latin typeface="思源黑体" panose="020B0500000000000000" pitchFamily="34" charset="-122"/>
                <a:ea typeface="思源黑体" panose="020B0500000000000000" pitchFamily="34" charset="-122"/>
                <a:cs typeface="+mn-ea"/>
                <a:sym typeface="+mn-lt"/>
              </a:endParaRPr>
            </a:p>
          </p:txBody>
        </p:sp>
      </p:grpSp>
      <p:sp>
        <p:nvSpPr>
          <p:cNvPr id="48" name="TextBox 106"/>
          <p:cNvSpPr txBox="1"/>
          <p:nvPr/>
        </p:nvSpPr>
        <p:spPr>
          <a:xfrm>
            <a:off x="1531620" y="2369185"/>
            <a:ext cx="4590415" cy="4752340"/>
          </a:xfrm>
          <a:prstGeom prst="rect">
            <a:avLst/>
          </a:prstGeom>
          <a:noFill/>
        </p:spPr>
        <p:txBody>
          <a:bodyPr wrap="square" lIns="0" tIns="0" rIns="0" bIns="0" rtlCol="0">
            <a:spAutoFit/>
          </a:bodyPr>
          <a:lstStyle/>
          <a:p>
            <a:pPr>
              <a:lnSpc>
                <a:spcPct val="130000"/>
              </a:lnSpc>
            </a:pP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使用百度指数、谷歌指数等工具进行关键词调研，找到一些搜索量高且与本系统具有相关性的关键词，并将它们合理分布到网页的各个区域。</a:t>
            </a:r>
            <a:endPar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marL="285750" indent="-285750">
              <a:lnSpc>
                <a:spcPct val="130000"/>
              </a:lnSpc>
              <a:buFont typeface="Wingdings" panose="05000000000000000000" charset="0"/>
              <a:buChar char="l"/>
            </a:pP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关键词举例：</a:t>
            </a:r>
            <a:endPar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 “</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社团活动</a:t>
            </a: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高校</a:t>
            </a: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大学生</a:t>
            </a: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等</a:t>
            </a:r>
            <a:endPar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 ![[QQ20250611-151930.png]]</a:t>
            </a:r>
            <a:endPar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marL="285750" indent="-285750">
              <a:lnSpc>
                <a:spcPct val="130000"/>
              </a:lnSpc>
              <a:buFont typeface="Wingdings" panose="05000000000000000000" charset="0"/>
              <a:buChar char="l"/>
            </a:pP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分布区域：</a:t>
            </a:r>
            <a:endPar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 </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主页面标题（</a:t>
            </a: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`&lt;h1&gt;`</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标签）</a:t>
            </a:r>
            <a:endPar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 </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页面正文开头段落</a:t>
            </a:r>
            <a:endPar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 </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图片的</a:t>
            </a: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alt</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属性</a:t>
            </a:r>
            <a:endPar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（如：</a:t>
            </a: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`&lt;img src="club.jpg" alt="</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学生社团宣传图片</a:t>
            </a: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"&gt;`</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endPar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 URL</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路径中（如：</a:t>
            </a:r>
            <a:r>
              <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`/clubs/robotics-club`</a:t>
            </a: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endPar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注意，要确保页面的问题内容自然流畅，不要过度堆叠关键词，这样会破坏网页可读性</a:t>
            </a:r>
            <a:endPar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endPar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br>
              <a:rPr lang="zh-CN" altLang="en-US"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br>
            <a:endParaRPr lang="en-US" altLang="zh-CN" sz="14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p:txBody>
      </p:sp>
      <p:grpSp>
        <p:nvGrpSpPr>
          <p:cNvPr id="34" name="组合 33"/>
          <p:cNvGrpSpPr/>
          <p:nvPr/>
        </p:nvGrpSpPr>
        <p:grpSpPr>
          <a:xfrm>
            <a:off x="3713117" y="464818"/>
            <a:ext cx="4765766" cy="751687"/>
            <a:chOff x="3784390" y="358416"/>
            <a:chExt cx="4765766" cy="751687"/>
          </a:xfrm>
        </p:grpSpPr>
        <p:sp>
          <p:nvSpPr>
            <p:cNvPr id="35" name="矩形 34"/>
            <p:cNvSpPr/>
            <p:nvPr userDrawn="1"/>
          </p:nvSpPr>
          <p:spPr>
            <a:xfrm>
              <a:off x="4326045" y="358416"/>
              <a:ext cx="3683000" cy="607695"/>
            </a:xfrm>
            <a:prstGeom prst="rect">
              <a:avLst/>
            </a:prstGeom>
          </p:spPr>
          <p:txBody>
            <a:bodyPr wrap="square">
              <a:spAutoFit/>
            </a:bodyPr>
            <a:lstStyle/>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策略一：关键词优化</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65" name="文本框 64"/>
            <p:cNvSpPr txBox="1"/>
            <p:nvPr/>
          </p:nvSpPr>
          <p:spPr>
            <a:xfrm>
              <a:off x="3784390" y="834513"/>
              <a:ext cx="4765766" cy="275590"/>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Keyword Optimization</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sp>
        <p:nvSpPr>
          <p:cNvPr id="2" name="文本框 1"/>
          <p:cNvSpPr txBox="1"/>
          <p:nvPr/>
        </p:nvSpPr>
        <p:spPr>
          <a:xfrm>
            <a:off x="6573520" y="2369185"/>
            <a:ext cx="3925570" cy="1568450"/>
          </a:xfrm>
          <a:prstGeom prst="rect">
            <a:avLst/>
          </a:prstGeom>
          <a:noFill/>
        </p:spPr>
        <p:txBody>
          <a:bodyPr wrap="square" rtlCol="0" anchor="t">
            <a:spAutoFit/>
          </a:bodyPr>
          <a:p>
            <a:pPr>
              <a:lnSpc>
                <a:spcPct val="150000"/>
              </a:lnSpc>
            </a:pPr>
            <a:r>
              <a:rPr lang="en-US" altLang="zh-CN" sz="16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a:t>
            </a:r>
            <a:r>
              <a:rPr lang="zh-CN" altLang="en-US" sz="16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搜索引擎通过将网页关键词与用户搜索词的匹配程度判断是否显示网页，合理使用搜索量高的关键词会提高网页在搜索引擎中的排名，提高搜索量。</a:t>
            </a:r>
            <a:endParaRPr lang="zh-CN" altLang="en-US" sz="16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5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par>
                                <p:cTn id="8" presetID="22" presetClass="entr" presetSubtype="8" fill="hold" nodeType="withEffect">
                                  <p:stCondLst>
                                    <p:cond delay="25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childTnLst>
                          </p:cTn>
                        </p:par>
                        <p:par>
                          <p:cTn id="11" fill="hold">
                            <p:stCondLst>
                              <p:cond delay="750"/>
                            </p:stCondLst>
                            <p:childTnLst>
                              <p:par>
                                <p:cTn id="12" presetID="22" presetClass="entr" presetSubtype="1" fill="hold" nodeType="afterEffect">
                                  <p:stCondLst>
                                    <p:cond delay="0"/>
                                  </p:stCondLst>
                                  <p:childTnLst>
                                    <p:set>
                                      <p:cBhvr>
                                        <p:cTn id="13" dur="500" fill="hold">
                                          <p:stCondLst>
                                            <p:cond delay="0"/>
                                          </p:stCondLst>
                                        </p:cTn>
                                        <p:tgtEl>
                                          <p:spTgt spid="39"/>
                                        </p:tgtEl>
                                        <p:attrNameLst>
                                          <p:attrName>style.visibility</p:attrName>
                                        </p:attrNameLst>
                                      </p:cBhvr>
                                      <p:to>
                                        <p:strVal val="visible"/>
                                      </p:to>
                                    </p:set>
                                    <p:animEffect transition="in" filter="wipe(up)">
                                      <p:cBhvr>
                                        <p:cTn id="14" dur="500"/>
                                        <p:tgtEl>
                                          <p:spTgt spid="39"/>
                                        </p:tgtEl>
                                      </p:cBhvr>
                                    </p:animEffect>
                                  </p:childTnLst>
                                </p:cTn>
                              </p:par>
                              <p:par>
                                <p:cTn id="15" presetID="22" presetClass="entr" presetSubtype="1" fill="hold" nodeType="withEffect">
                                  <p:stCondLst>
                                    <p:cond delay="0"/>
                                  </p:stCondLst>
                                  <p:childTnLst>
                                    <p:set>
                                      <p:cBhvr>
                                        <p:cTn id="16" dur="500" fill="hold">
                                          <p:stCondLst>
                                            <p:cond delay="0"/>
                                          </p:stCondLst>
                                        </p:cTn>
                                        <p:tgtEl>
                                          <p:spTgt spid="36"/>
                                        </p:tgtEl>
                                        <p:attrNameLst>
                                          <p:attrName>style.visibility</p:attrName>
                                        </p:attrNameLst>
                                      </p:cBhvr>
                                      <p:to>
                                        <p:strVal val="visible"/>
                                      </p:to>
                                    </p:set>
                                    <p:animEffect transition="in" filter="wipe(up)">
                                      <p:cBhvr>
                                        <p:cTn id="17" dur="500"/>
                                        <p:tgtEl>
                                          <p:spTgt spid="36"/>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713117" y="392428"/>
            <a:ext cx="4765766" cy="751687"/>
            <a:chOff x="3784390" y="358416"/>
            <a:chExt cx="4765766" cy="751687"/>
          </a:xfrm>
        </p:grpSpPr>
        <p:sp>
          <p:nvSpPr>
            <p:cNvPr id="35" name="矩形 34"/>
            <p:cNvSpPr/>
            <p:nvPr userDrawn="1"/>
          </p:nvSpPr>
          <p:spPr>
            <a:xfrm>
              <a:off x="4326045" y="358416"/>
              <a:ext cx="3683000" cy="607695"/>
            </a:xfrm>
            <a:prstGeom prst="rect">
              <a:avLst/>
            </a:prstGeom>
          </p:spPr>
          <p:txBody>
            <a:bodyPr wrap="square">
              <a:spAutoFit/>
            </a:bodyPr>
            <a:lstStyle/>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策略一：关键词优化</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65" name="文本框 64"/>
            <p:cNvSpPr txBox="1"/>
            <p:nvPr/>
          </p:nvSpPr>
          <p:spPr>
            <a:xfrm>
              <a:off x="3784390" y="834513"/>
              <a:ext cx="4765766" cy="275590"/>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Keyword Optimization</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pic>
        <p:nvPicPr>
          <p:cNvPr id="3" name="图片 2" descr="关键词分析示例"/>
          <p:cNvPicPr>
            <a:picLocks noChangeAspect="1"/>
          </p:cNvPicPr>
          <p:nvPr/>
        </p:nvPicPr>
        <p:blipFill>
          <a:blip r:embed="rId1"/>
          <a:stretch>
            <a:fillRect/>
          </a:stretch>
        </p:blipFill>
        <p:spPr>
          <a:xfrm>
            <a:off x="1551940" y="1308735"/>
            <a:ext cx="9088120" cy="5203190"/>
          </a:xfrm>
          <a:prstGeom prst="rect">
            <a:avLst/>
          </a:prstGeom>
        </p:spPr>
      </p:pic>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2214880" y="1414145"/>
            <a:ext cx="7761605" cy="1279525"/>
          </a:xfrm>
          <a:prstGeom prst="rect">
            <a:avLst/>
          </a:prstGeom>
          <a:noFill/>
        </p:spPr>
        <p:txBody>
          <a:bodyPr wrap="square" lIns="0" tIns="0" rIns="0" bIns="0" rtlCol="0">
            <a:spAutoFit/>
          </a:bodyPr>
          <a:lstStyle/>
          <a:p>
            <a:pPr lvl="0" algn="ctr">
              <a:lnSpc>
                <a:spcPct val="130000"/>
              </a:lnSpc>
              <a:spcBef>
                <a:spcPct val="0"/>
              </a:spcBef>
              <a:defRPr/>
            </a:pP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实施方案：为每个页面编写相关性强的标题（</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`&lt;title&gt;`</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标签）和</a:t>
            </a: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lvl="0" algn="ctr">
              <a:lnSpc>
                <a:spcPct val="130000"/>
              </a:lnSpc>
              <a:spcBef>
                <a:spcPct val="0"/>
              </a:spcBef>
              <a:defRPr/>
            </a:pP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 </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   Meta</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描述（</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`&lt;meta name="description"&gt;`</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a:t>
            </a: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lvl="0" algn="ctr">
              <a:lnSpc>
                <a:spcPct val="130000"/>
              </a:lnSpc>
              <a:spcBef>
                <a:spcPct val="0"/>
              </a:spcBef>
              <a:defRPr/>
            </a:pP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Meta</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描述建议控制在</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150–160</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个字符，标题建议控制在</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30–60</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字符，并包含目标关键词。</a:t>
            </a: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lvl="0" algn="ctr">
              <a:lnSpc>
                <a:spcPct val="130000"/>
              </a:lnSpc>
              <a:spcBef>
                <a:spcPct val="0"/>
              </a:spcBef>
              <a:defRPr/>
            </a:pP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
        <p:nvSpPr>
          <p:cNvPr id="41" name="圆角矩形 40"/>
          <p:cNvSpPr/>
          <p:nvPr/>
        </p:nvSpPr>
        <p:spPr>
          <a:xfrm>
            <a:off x="1584960" y="2672715"/>
            <a:ext cx="9401810" cy="963930"/>
          </a:xfrm>
          <a:prstGeom prst="roundRect">
            <a:avLst>
              <a:gd name="adj" fmla="val 50000"/>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42" name="Round Same Side Corner Rectangle 10"/>
          <p:cNvSpPr/>
          <p:nvPr/>
        </p:nvSpPr>
        <p:spPr>
          <a:xfrm rot="5400000">
            <a:off x="1870075" y="2388870"/>
            <a:ext cx="963930" cy="1532890"/>
          </a:xfrm>
          <a:prstGeom prst="round2SameRect">
            <a:avLst>
              <a:gd name="adj1" fmla="val 50000"/>
              <a:gd name="adj2" fmla="val 0"/>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43" name="TextBox 42"/>
          <p:cNvSpPr txBox="1"/>
          <p:nvPr/>
        </p:nvSpPr>
        <p:spPr>
          <a:xfrm>
            <a:off x="1659890" y="2890520"/>
            <a:ext cx="1060450" cy="530225"/>
          </a:xfrm>
          <a:prstGeom prst="rect">
            <a:avLst/>
          </a:prstGeom>
          <a:noFill/>
        </p:spPr>
        <p:txBody>
          <a:bodyPr wrap="none" rtlCol="0">
            <a:noAutofit/>
          </a:bodyPr>
          <a:lstStyle/>
          <a:p>
            <a:pPr>
              <a:lnSpc>
                <a:spcPct val="130000"/>
              </a:lnSpc>
            </a:pPr>
            <a:r>
              <a:rPr lang="zh-CN" altLang="en-US" sz="2800" baseline="-3000" dirty="0">
                <a:solidFill>
                  <a:schemeClr val="bg1"/>
                </a:solidFill>
                <a:latin typeface="思源黑体" panose="020B0500000000000000" pitchFamily="34" charset="-122"/>
                <a:ea typeface="思源黑体" panose="020B0500000000000000" pitchFamily="34" charset="-122"/>
                <a:cs typeface="+mn-ea"/>
                <a:sym typeface="+mn-lt"/>
              </a:rPr>
              <a:t>采用原因</a:t>
            </a:r>
            <a:endParaRPr lang="zh-CN" altLang="en-US" sz="2800" baseline="-30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44" name="TextBox 43"/>
          <p:cNvSpPr txBox="1"/>
          <p:nvPr/>
        </p:nvSpPr>
        <p:spPr>
          <a:xfrm>
            <a:off x="3272155" y="2760980"/>
            <a:ext cx="7693025" cy="1381125"/>
          </a:xfrm>
          <a:prstGeom prst="rect">
            <a:avLst/>
          </a:prstGeom>
          <a:noFill/>
        </p:spPr>
        <p:txBody>
          <a:bodyPr wrap="square" rtlCol="0">
            <a:noAutofit/>
          </a:bodyPr>
          <a:lstStyle/>
          <a:p>
            <a:pPr>
              <a:lnSpc>
                <a:spcPct val="130000"/>
              </a:lnSpc>
            </a:pPr>
            <a:r>
              <a:rPr lang="en-US" altLang="zh-CN" sz="12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a:t>
            </a:r>
            <a:r>
              <a:rPr lang="zh-CN" altLang="en-US" sz="12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网页标题和</a:t>
            </a:r>
            <a:r>
              <a:rPr lang="en-US" altLang="zh-CN" sz="12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Meta</a:t>
            </a:r>
            <a:r>
              <a:rPr lang="zh-CN" altLang="en-US" sz="12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标签是用户在搜索引擎给出的结果中最先看到的内容，两者匹配用户搜索意图的程度直接决定了用户是否会进行访问。</a:t>
            </a:r>
            <a:r>
              <a:rPr lang="en-US" altLang="zh-CN" sz="12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a:t>
            </a:r>
            <a:endParaRPr lang="en-US" altLang="zh-CN" sz="12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r>
              <a:rPr lang="en-US" altLang="zh-CN" sz="12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    </a:t>
            </a:r>
            <a:r>
              <a:rPr lang="zh-CN" altLang="en-US" sz="12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此项优化不仅能提升点击率，还能让搜索引擎更方便地抓取到关键词，提高网页排名。</a:t>
            </a:r>
            <a:endParaRPr lang="zh-CN" altLang="en-US" sz="12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endParaRPr lang="zh-CN" altLang="en-US" sz="1200"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p:txBody>
      </p:sp>
      <p:sp>
        <p:nvSpPr>
          <p:cNvPr id="45" name="矩形 44"/>
          <p:cNvSpPr/>
          <p:nvPr>
            <p:custDataLst>
              <p:tags r:id="rId1"/>
            </p:custDataLst>
          </p:nvPr>
        </p:nvSpPr>
        <p:spPr>
          <a:xfrm>
            <a:off x="1839595" y="3884295"/>
            <a:ext cx="4090670" cy="2123440"/>
          </a:xfrm>
          <a:prstGeom prst="rect">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46" name="Text Placeholder 11"/>
          <p:cNvSpPr txBox="1"/>
          <p:nvPr>
            <p:custDataLst>
              <p:tags r:id="rId2"/>
            </p:custDataLst>
          </p:nvPr>
        </p:nvSpPr>
        <p:spPr>
          <a:xfrm>
            <a:off x="1907319" y="3996483"/>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spcBef>
                <a:spcPct val="0"/>
              </a:spcBef>
              <a:buNone/>
            </a:pPr>
            <a:r>
              <a:rPr lang="zh-CN" altLang="en-US" sz="2000" dirty="0">
                <a:solidFill>
                  <a:schemeClr val="bg1"/>
                </a:solidFill>
                <a:latin typeface="思源黑体" panose="020B0500000000000000" pitchFamily="34" charset="-122"/>
                <a:ea typeface="思源黑体" panose="020B0500000000000000" pitchFamily="34" charset="-122"/>
                <a:cs typeface="+mn-ea"/>
                <a:sym typeface="+mn-lt"/>
              </a:rPr>
              <a:t>示例：首页</a:t>
            </a:r>
            <a:endParaRPr lang="zh-CN" altLang="en-US" sz="20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47" name="TextBox 46"/>
          <p:cNvSpPr txBox="1"/>
          <p:nvPr>
            <p:custDataLst>
              <p:tags r:id="rId3"/>
            </p:custDataLst>
          </p:nvPr>
        </p:nvSpPr>
        <p:spPr>
          <a:xfrm>
            <a:off x="1879209" y="4509133"/>
            <a:ext cx="3907422" cy="1290320"/>
          </a:xfrm>
          <a:prstGeom prst="rect">
            <a:avLst/>
          </a:prstGeom>
          <a:noFill/>
        </p:spPr>
        <p:txBody>
          <a:bodyPr wrap="square" rtlCol="0">
            <a:spAutoFit/>
          </a:bodyPr>
          <a:lstStyle/>
          <a:p>
            <a:pPr marL="171450" indent="-171450">
              <a:lnSpc>
                <a:spcPct val="130000"/>
              </a:lnSpc>
              <a:spcBef>
                <a:spcPct val="0"/>
              </a:spcBef>
              <a:buFont typeface="Wingdings" panose="05000000000000000000" charset="0"/>
              <a:buChar char="l"/>
            </a:pPr>
            <a:r>
              <a:rPr lang="en-US" altLang="zh-CN" sz="1200" dirty="0">
                <a:solidFill>
                  <a:schemeClr val="bg1"/>
                </a:solidFill>
                <a:latin typeface="思源黑体" panose="020B0500000000000000" pitchFamily="34" charset="-122"/>
                <a:ea typeface="思源黑体" panose="020B0500000000000000" pitchFamily="34" charset="-122"/>
                <a:cs typeface="+mn-ea"/>
                <a:sym typeface="+mn-lt"/>
              </a:rPr>
              <a:t>Title</a:t>
            </a:r>
            <a:r>
              <a:rPr lang="zh-CN" altLang="en-US" sz="1200" dirty="0">
                <a:solidFill>
                  <a:schemeClr val="bg1"/>
                </a:solidFill>
                <a:latin typeface="思源黑体" panose="020B0500000000000000" pitchFamily="34" charset="-122"/>
                <a:ea typeface="思源黑体" panose="020B0500000000000000" pitchFamily="34" charset="-122"/>
                <a:cs typeface="+mn-ea"/>
                <a:sym typeface="+mn-lt"/>
              </a:rPr>
              <a:t>：大学生社团管理系统</a:t>
            </a:r>
            <a:r>
              <a:rPr lang="en-US" altLang="zh-CN" sz="1200" dirty="0">
                <a:solidFill>
                  <a:schemeClr val="bg1"/>
                </a:solidFill>
                <a:latin typeface="思源黑体" panose="020B0500000000000000" pitchFamily="34" charset="-122"/>
                <a:ea typeface="思源黑体" panose="020B0500000000000000" pitchFamily="34" charset="-122"/>
                <a:cs typeface="+mn-ea"/>
                <a:sym typeface="+mn-lt"/>
              </a:rPr>
              <a:t> - </a:t>
            </a:r>
            <a:r>
              <a:rPr lang="zh-CN" altLang="en-US" sz="1200" dirty="0">
                <a:solidFill>
                  <a:schemeClr val="bg1"/>
                </a:solidFill>
                <a:latin typeface="思源黑体" panose="020B0500000000000000" pitchFamily="34" charset="-122"/>
                <a:ea typeface="思源黑体" panose="020B0500000000000000" pitchFamily="34" charset="-122"/>
                <a:cs typeface="+mn-ea"/>
                <a:sym typeface="+mn-lt"/>
              </a:rPr>
              <a:t>高效组织和参与社团活动</a:t>
            </a:r>
            <a:endParaRPr lang="zh-CN" altLang="en-US" sz="1200" dirty="0">
              <a:solidFill>
                <a:schemeClr val="bg1"/>
              </a:solidFill>
              <a:latin typeface="思源黑体" panose="020B0500000000000000" pitchFamily="34" charset="-122"/>
              <a:ea typeface="思源黑体" panose="020B0500000000000000" pitchFamily="34" charset="-122"/>
              <a:cs typeface="+mn-ea"/>
              <a:sym typeface="+mn-lt"/>
            </a:endParaRPr>
          </a:p>
          <a:p>
            <a:pPr marL="171450" indent="-171450">
              <a:lnSpc>
                <a:spcPct val="130000"/>
              </a:lnSpc>
              <a:spcBef>
                <a:spcPct val="0"/>
              </a:spcBef>
              <a:buFont typeface="Wingdings" panose="05000000000000000000" charset="0"/>
              <a:buChar char="l"/>
            </a:pPr>
            <a:r>
              <a:rPr lang="en-US" altLang="zh-CN" sz="1200" dirty="0">
                <a:solidFill>
                  <a:schemeClr val="bg1"/>
                </a:solidFill>
                <a:latin typeface="思源黑体" panose="020B0500000000000000" pitchFamily="34" charset="-122"/>
                <a:ea typeface="思源黑体" panose="020B0500000000000000" pitchFamily="34" charset="-122"/>
                <a:cs typeface="+mn-ea"/>
                <a:sym typeface="+mn-lt"/>
              </a:rPr>
              <a:t>Meta</a:t>
            </a:r>
            <a:r>
              <a:rPr lang="zh-CN" altLang="en-US" sz="1200" dirty="0">
                <a:solidFill>
                  <a:schemeClr val="bg1"/>
                </a:solidFill>
                <a:latin typeface="思源黑体" panose="020B0500000000000000" pitchFamily="34" charset="-122"/>
                <a:ea typeface="思源黑体" panose="020B0500000000000000" pitchFamily="34" charset="-122"/>
                <a:cs typeface="+mn-ea"/>
                <a:sym typeface="+mn-lt"/>
              </a:rPr>
              <a:t>：为大学生提供方便快捷的社团管理服务，包括活动报名、社团查询、加入</a:t>
            </a:r>
            <a:r>
              <a:rPr lang="en-US" altLang="zh-CN" sz="1200" dirty="0">
                <a:solidFill>
                  <a:schemeClr val="bg1"/>
                </a:solidFill>
                <a:latin typeface="思源黑体" panose="020B0500000000000000" pitchFamily="34" charset="-122"/>
                <a:ea typeface="思源黑体" panose="020B0500000000000000" pitchFamily="34" charset="-122"/>
                <a:cs typeface="+mn-ea"/>
                <a:sym typeface="+mn-lt"/>
              </a:rPr>
              <a:t>/</a:t>
            </a:r>
            <a:r>
              <a:rPr lang="zh-CN" altLang="en-US" sz="1200" dirty="0">
                <a:solidFill>
                  <a:schemeClr val="bg1"/>
                </a:solidFill>
                <a:latin typeface="思源黑体" panose="020B0500000000000000" pitchFamily="34" charset="-122"/>
                <a:ea typeface="思源黑体" panose="020B0500000000000000" pitchFamily="34" charset="-122"/>
                <a:cs typeface="+mn-ea"/>
                <a:sym typeface="+mn-lt"/>
              </a:rPr>
              <a:t>退出社团、活动管理。涵盖了学校中所有社团与社团活动。</a:t>
            </a:r>
            <a:endParaRPr lang="zh-CN" altLang="en-US" sz="12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48" name="矩形 47"/>
          <p:cNvSpPr/>
          <p:nvPr>
            <p:custDataLst>
              <p:tags r:id="rId4"/>
            </p:custDataLst>
          </p:nvPr>
        </p:nvSpPr>
        <p:spPr>
          <a:xfrm>
            <a:off x="6074410" y="3884295"/>
            <a:ext cx="4090670" cy="2123440"/>
          </a:xfrm>
          <a:prstGeom prst="rec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49" name="Text Placeholder 11"/>
          <p:cNvSpPr txBox="1"/>
          <p:nvPr>
            <p:custDataLst>
              <p:tags r:id="rId5"/>
            </p:custDataLst>
          </p:nvPr>
        </p:nvSpPr>
        <p:spPr>
          <a:xfrm>
            <a:off x="6142261" y="3996483"/>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spcBef>
                <a:spcPct val="0"/>
              </a:spcBef>
              <a:buNone/>
            </a:pPr>
            <a:r>
              <a:rPr lang="zh-CN" altLang="en-US" sz="2000" dirty="0">
                <a:solidFill>
                  <a:schemeClr val="bg1"/>
                </a:solidFill>
                <a:latin typeface="思源黑体" panose="020B0500000000000000" pitchFamily="34" charset="-122"/>
                <a:ea typeface="思源黑体" panose="020B0500000000000000" pitchFamily="34" charset="-122"/>
                <a:cs typeface="+mn-ea"/>
                <a:sym typeface="+mn-lt"/>
              </a:rPr>
              <a:t>示例：社团详情页</a:t>
            </a:r>
            <a:endParaRPr lang="zh-CN" altLang="en-US" sz="20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50" name="TextBox 49"/>
          <p:cNvSpPr txBox="1"/>
          <p:nvPr>
            <p:custDataLst>
              <p:tags r:id="rId6"/>
            </p:custDataLst>
          </p:nvPr>
        </p:nvSpPr>
        <p:spPr>
          <a:xfrm>
            <a:off x="6114151" y="4509133"/>
            <a:ext cx="3907422" cy="1050290"/>
          </a:xfrm>
          <a:prstGeom prst="rect">
            <a:avLst/>
          </a:prstGeom>
          <a:noFill/>
        </p:spPr>
        <p:txBody>
          <a:bodyPr wrap="square" rtlCol="0">
            <a:spAutoFit/>
          </a:bodyPr>
          <a:lstStyle/>
          <a:p>
            <a:pPr marL="171450" indent="-171450">
              <a:lnSpc>
                <a:spcPct val="130000"/>
              </a:lnSpc>
              <a:spcBef>
                <a:spcPct val="0"/>
              </a:spcBef>
              <a:buFont typeface="Wingdings" panose="05000000000000000000" charset="0"/>
              <a:buChar char="l"/>
            </a:pPr>
            <a:r>
              <a:rPr lang="en-US" altLang="zh-CN" sz="1200" dirty="0">
                <a:solidFill>
                  <a:schemeClr val="bg1"/>
                </a:solidFill>
                <a:latin typeface="思源黑体" panose="020B0500000000000000" pitchFamily="34" charset="-122"/>
                <a:ea typeface="思源黑体" panose="020B0500000000000000" pitchFamily="34" charset="-122"/>
                <a:cs typeface="+mn-ea"/>
                <a:sym typeface="+mn-lt"/>
              </a:rPr>
              <a:t>Title</a:t>
            </a:r>
            <a:r>
              <a:rPr lang="zh-CN" altLang="en-US" sz="1200" dirty="0">
                <a:solidFill>
                  <a:schemeClr val="bg1"/>
                </a:solidFill>
                <a:latin typeface="思源黑体" panose="020B0500000000000000" pitchFamily="34" charset="-122"/>
                <a:ea typeface="思源黑体" panose="020B0500000000000000" pitchFamily="34" charset="-122"/>
                <a:cs typeface="+mn-ea"/>
                <a:sym typeface="+mn-lt"/>
              </a:rPr>
              <a:t>：篮球社</a:t>
            </a:r>
            <a:r>
              <a:rPr lang="en-US" altLang="zh-CN" sz="1200" dirty="0">
                <a:solidFill>
                  <a:schemeClr val="bg1"/>
                </a:solidFill>
                <a:latin typeface="思源黑体" panose="020B0500000000000000" pitchFamily="34" charset="-122"/>
                <a:ea typeface="思源黑体" panose="020B0500000000000000" pitchFamily="34" charset="-122"/>
                <a:cs typeface="+mn-ea"/>
                <a:sym typeface="+mn-lt"/>
              </a:rPr>
              <a:t> - </a:t>
            </a:r>
            <a:r>
              <a:rPr lang="zh-CN" altLang="en-US" sz="1200" dirty="0">
                <a:solidFill>
                  <a:schemeClr val="bg1"/>
                </a:solidFill>
                <a:latin typeface="思源黑体" panose="020B0500000000000000" pitchFamily="34" charset="-122"/>
                <a:ea typeface="思源黑体" panose="020B0500000000000000" pitchFamily="34" charset="-122"/>
                <a:cs typeface="+mn-ea"/>
                <a:sym typeface="+mn-lt"/>
              </a:rPr>
              <a:t>校园社团系统</a:t>
            </a:r>
            <a:endParaRPr lang="zh-CN" altLang="en-US" sz="1200" dirty="0">
              <a:solidFill>
                <a:schemeClr val="bg1"/>
              </a:solidFill>
              <a:latin typeface="思源黑体" panose="020B0500000000000000" pitchFamily="34" charset="-122"/>
              <a:ea typeface="思源黑体" panose="020B0500000000000000" pitchFamily="34" charset="-122"/>
              <a:cs typeface="+mn-ea"/>
              <a:sym typeface="+mn-lt"/>
            </a:endParaRPr>
          </a:p>
          <a:p>
            <a:pPr marL="171450" indent="-171450">
              <a:lnSpc>
                <a:spcPct val="130000"/>
              </a:lnSpc>
              <a:spcBef>
                <a:spcPct val="0"/>
              </a:spcBef>
              <a:buFont typeface="Wingdings" panose="05000000000000000000" charset="0"/>
              <a:buChar char="l"/>
            </a:pPr>
            <a:r>
              <a:rPr lang="en-US" altLang="zh-CN" sz="1200" dirty="0">
                <a:solidFill>
                  <a:schemeClr val="bg1"/>
                </a:solidFill>
                <a:latin typeface="思源黑体" panose="020B0500000000000000" pitchFamily="34" charset="-122"/>
                <a:ea typeface="思源黑体" panose="020B0500000000000000" pitchFamily="34" charset="-122"/>
                <a:cs typeface="+mn-ea"/>
                <a:sym typeface="+mn-lt"/>
              </a:rPr>
              <a:t>Meta</a:t>
            </a:r>
            <a:r>
              <a:rPr lang="zh-CN" altLang="en-US" sz="1200" dirty="0">
                <a:solidFill>
                  <a:schemeClr val="bg1"/>
                </a:solidFill>
                <a:latin typeface="思源黑体" panose="020B0500000000000000" pitchFamily="34" charset="-122"/>
                <a:ea typeface="思源黑体" panose="020B0500000000000000" pitchFamily="34" charset="-122"/>
                <a:cs typeface="+mn-ea"/>
                <a:sym typeface="+mn-lt"/>
              </a:rPr>
              <a:t>：在此你可以了解到篮球协会的活动内容、社团介绍和报名流程，行动不如行动，快来篮球社与我们一起挥洒青春吧！</a:t>
            </a:r>
            <a:endParaRPr lang="zh-CN" altLang="en-US" sz="12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19" name="文本框 18"/>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思源黑体" panose="020B0500000000000000" pitchFamily="34" charset="-122"/>
              <a:ea typeface="思源黑体" panose="020B0500000000000000" pitchFamily="34" charset="-122"/>
              <a:cs typeface="+mn-ea"/>
              <a:sym typeface="+mn-lt"/>
            </a:endParaRPr>
          </a:p>
        </p:txBody>
      </p:sp>
      <p:grpSp>
        <p:nvGrpSpPr>
          <p:cNvPr id="34" name="组合 33"/>
          <p:cNvGrpSpPr/>
          <p:nvPr/>
        </p:nvGrpSpPr>
        <p:grpSpPr>
          <a:xfrm>
            <a:off x="3207022" y="464818"/>
            <a:ext cx="5778500" cy="751687"/>
            <a:chOff x="3278295" y="358416"/>
            <a:chExt cx="5778500" cy="751687"/>
          </a:xfrm>
        </p:grpSpPr>
        <p:sp>
          <p:nvSpPr>
            <p:cNvPr id="35" name="矩形 34"/>
            <p:cNvSpPr/>
            <p:nvPr userDrawn="1"/>
          </p:nvSpPr>
          <p:spPr>
            <a:xfrm>
              <a:off x="3278295" y="358416"/>
              <a:ext cx="5778500" cy="607695"/>
            </a:xfrm>
            <a:prstGeom prst="rect">
              <a:avLst/>
            </a:prstGeom>
          </p:spPr>
          <p:txBody>
            <a:bodyPr wrap="square">
              <a:spAutoFit/>
            </a:bodyPr>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策略二：优化网页标题和</a:t>
              </a:r>
              <a:r>
                <a:rPr lang="en-US" altLang="zh-CN" sz="2800" dirty="0">
                  <a:solidFill>
                    <a:srgbClr val="2A3246"/>
                  </a:solidFill>
                  <a:latin typeface="思源黑体" panose="020B0500000000000000" pitchFamily="34" charset="-122"/>
                  <a:ea typeface="思源黑体" panose="020B0500000000000000" pitchFamily="34" charset="-122"/>
                  <a:cs typeface="+mn-ea"/>
                  <a:sym typeface="+mn-lt"/>
                </a:rPr>
                <a:t>Meta</a:t>
              </a: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标签</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65" name="文本框 64"/>
            <p:cNvSpPr txBox="1"/>
            <p:nvPr/>
          </p:nvSpPr>
          <p:spPr>
            <a:xfrm>
              <a:off x="3784390" y="834513"/>
              <a:ext cx="4765766" cy="275590"/>
            </a:xfrm>
            <a:prstGeom prst="rect">
              <a:avLst/>
            </a:prstGeom>
            <a:noFill/>
          </p:spPr>
          <p:txBody>
            <a:bodyPr wrap="square" rtlCol="0">
              <a:spAutoFit/>
            </a:bodyPr>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Optimize webpage titles and meta tags</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300" fill="hold"/>
                                        <p:tgtEl>
                                          <p:spTgt spid="40"/>
                                        </p:tgtEl>
                                        <p:attrNameLst>
                                          <p:attrName>ppt_x</p:attrName>
                                        </p:attrNameLst>
                                      </p:cBhvr>
                                      <p:tavLst>
                                        <p:tav tm="0">
                                          <p:val>
                                            <p:strVal val="1+#ppt_w/2"/>
                                          </p:val>
                                        </p:tav>
                                        <p:tav tm="100000">
                                          <p:val>
                                            <p:strVal val="#ppt_x"/>
                                          </p:val>
                                        </p:tav>
                                      </p:tavLst>
                                    </p:anim>
                                    <p:anim calcmode="lin" valueType="num">
                                      <p:cBhvr additive="base">
                                        <p:cTn id="8" dur="3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p:tgtEl>
                                          <p:spTgt spid="42"/>
                                        </p:tgtEl>
                                        <p:attrNameLst>
                                          <p:attrName>ppt_x</p:attrName>
                                        </p:attrNameLst>
                                      </p:cBhvr>
                                      <p:tavLst>
                                        <p:tav tm="0">
                                          <p:val>
                                            <p:strVal val="#ppt_x-#ppt_w*1.125000"/>
                                          </p:val>
                                        </p:tav>
                                        <p:tav tm="100000">
                                          <p:val>
                                            <p:strVal val="#ppt_x"/>
                                          </p:val>
                                        </p:tav>
                                      </p:tavLst>
                                    </p:anim>
                                    <p:animEffect transition="in" filter="wipe(right)">
                                      <p:cBhvr>
                                        <p:cTn id="13" dur="500"/>
                                        <p:tgtEl>
                                          <p:spTgt spid="42"/>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arn(inVertical)">
                                      <p:cBhvr>
                                        <p:cTn id="17" dur="500"/>
                                        <p:tgtEl>
                                          <p:spTgt spid="4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Effect transition="in" filter="fade">
                                      <p:cBhvr>
                                        <p:cTn id="27" dur="500"/>
                                        <p:tgtEl>
                                          <p:spTgt spid="44"/>
                                        </p:tgtEl>
                                      </p:cBhvr>
                                    </p:animEffect>
                                  </p:childTnLst>
                                </p:cTn>
                              </p:par>
                              <p:par>
                                <p:cTn id="28" presetID="2" presetClass="entr" presetSubtype="8" fill="hold" grpId="0" nodeType="withEffect">
                                  <p:stCondLst>
                                    <p:cond delay="50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0-#ppt_w/2"/>
                                          </p:val>
                                        </p:tav>
                                        <p:tav tm="100000">
                                          <p:val>
                                            <p:strVal val="#ppt_x"/>
                                          </p:val>
                                        </p:tav>
                                      </p:tavLst>
                                    </p:anim>
                                    <p:anim calcmode="lin" valueType="num">
                                      <p:cBhvr additive="base">
                                        <p:cTn id="31" dur="500" fill="hold"/>
                                        <p:tgtEl>
                                          <p:spTgt spid="45"/>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500"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anim calcmode="lin" valueType="num">
                                      <p:cBhvr>
                                        <p:cTn id="36" dur="500" fill="hold"/>
                                        <p:tgtEl>
                                          <p:spTgt spid="46"/>
                                        </p:tgtEl>
                                        <p:attrNameLst>
                                          <p:attrName>ppt_x</p:attrName>
                                        </p:attrNameLst>
                                      </p:cBhvr>
                                      <p:tavLst>
                                        <p:tav tm="0">
                                          <p:val>
                                            <p:strVal val="#ppt_x"/>
                                          </p:val>
                                        </p:tav>
                                        <p:tav tm="100000">
                                          <p:val>
                                            <p:strVal val="#ppt_x"/>
                                          </p:val>
                                        </p:tav>
                                      </p:tavLst>
                                    </p:anim>
                                    <p:anim calcmode="lin" valueType="num">
                                      <p:cBhvr>
                                        <p:cTn id="37" dur="500" fill="hold"/>
                                        <p:tgtEl>
                                          <p:spTgt spid="46"/>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500"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2" presetClass="entr" presetSubtype="8" fill="hold" grpId="0"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additive="base">
                                        <p:cTn id="46" dur="500" fill="hold"/>
                                        <p:tgtEl>
                                          <p:spTgt spid="48"/>
                                        </p:tgtEl>
                                        <p:attrNameLst>
                                          <p:attrName>ppt_x</p:attrName>
                                        </p:attrNameLst>
                                      </p:cBhvr>
                                      <p:tavLst>
                                        <p:tav tm="0">
                                          <p:val>
                                            <p:strVal val="0-#ppt_w/2"/>
                                          </p:val>
                                        </p:tav>
                                        <p:tav tm="100000">
                                          <p:val>
                                            <p:strVal val="#ppt_x"/>
                                          </p:val>
                                        </p:tav>
                                      </p:tavLst>
                                    </p:anim>
                                    <p:anim calcmode="lin" valueType="num">
                                      <p:cBhvr additive="base">
                                        <p:cTn id="47" dur="500" fill="hold"/>
                                        <p:tgtEl>
                                          <p:spTgt spid="48"/>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42" presetClass="entr" presetSubtype="0" fill="hold" grpId="0" nodeType="afterEffect">
                                  <p:stCondLst>
                                    <p:cond delay="0"/>
                                  </p:stCondLst>
                                  <p:childTnLst>
                                    <p:set>
                                      <p:cBhvr>
                                        <p:cTn id="50" dur="500"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anim calcmode="lin" valueType="num">
                                      <p:cBhvr>
                                        <p:cTn id="52" dur="500" fill="hold"/>
                                        <p:tgtEl>
                                          <p:spTgt spid="49"/>
                                        </p:tgtEl>
                                        <p:attrNameLst>
                                          <p:attrName>ppt_x</p:attrName>
                                        </p:attrNameLst>
                                      </p:cBhvr>
                                      <p:tavLst>
                                        <p:tav tm="0">
                                          <p:val>
                                            <p:strVal val="#ppt_x"/>
                                          </p:val>
                                        </p:tav>
                                        <p:tav tm="100000">
                                          <p:val>
                                            <p:strVal val="#ppt_x"/>
                                          </p:val>
                                        </p:tav>
                                      </p:tavLst>
                                    </p:anim>
                                    <p:anim calcmode="lin" valueType="num">
                                      <p:cBhvr>
                                        <p:cTn id="53" dur="500" fill="hold"/>
                                        <p:tgtEl>
                                          <p:spTgt spid="49"/>
                                        </p:tgtEl>
                                        <p:attrNameLst>
                                          <p:attrName>ppt_y</p:attrName>
                                        </p:attrNameLst>
                                      </p:cBhvr>
                                      <p:tavLst>
                                        <p:tav tm="0">
                                          <p:val>
                                            <p:strVal val="#ppt_y+.1"/>
                                          </p:val>
                                        </p:tav>
                                        <p:tav tm="100000">
                                          <p:val>
                                            <p:strVal val="#ppt_y"/>
                                          </p:val>
                                        </p:tav>
                                      </p:tavLst>
                                    </p:anim>
                                  </p:childTnLst>
                                </p:cTn>
                              </p:par>
                            </p:childTnLst>
                          </p:cTn>
                        </p:par>
                        <p:par>
                          <p:cTn id="54" fill="hold">
                            <p:stCondLst>
                              <p:cond delay="4000"/>
                            </p:stCondLst>
                            <p:childTnLst>
                              <p:par>
                                <p:cTn id="55" presetID="53" presetClass="entr" presetSubtype="16" fill="hold" grpId="0" nodeType="afterEffect">
                                  <p:stCondLst>
                                    <p:cond delay="0"/>
                                  </p:stCondLst>
                                  <p:childTnLst>
                                    <p:set>
                                      <p:cBhvr>
                                        <p:cTn id="56" dur="500" fill="hold">
                                          <p:stCondLst>
                                            <p:cond delay="0"/>
                                          </p:stCondLst>
                                        </p:cTn>
                                        <p:tgtEl>
                                          <p:spTgt spid="50"/>
                                        </p:tgtEl>
                                        <p:attrNameLst>
                                          <p:attrName>style.visibility</p:attrName>
                                        </p:attrNameLst>
                                      </p:cBhvr>
                                      <p:to>
                                        <p:strVal val="visible"/>
                                      </p:to>
                                    </p:set>
                                    <p:anim calcmode="lin" valueType="num">
                                      <p:cBhvr>
                                        <p:cTn id="57" dur="500" fill="hold"/>
                                        <p:tgtEl>
                                          <p:spTgt spid="50"/>
                                        </p:tgtEl>
                                        <p:attrNameLst>
                                          <p:attrName>ppt_w</p:attrName>
                                        </p:attrNameLst>
                                      </p:cBhvr>
                                      <p:tavLst>
                                        <p:tav tm="0">
                                          <p:val>
                                            <p:fltVal val="0"/>
                                          </p:val>
                                        </p:tav>
                                        <p:tav tm="100000">
                                          <p:val>
                                            <p:strVal val="#ppt_w"/>
                                          </p:val>
                                        </p:tav>
                                      </p:tavLst>
                                    </p:anim>
                                    <p:anim calcmode="lin" valueType="num">
                                      <p:cBhvr>
                                        <p:cTn id="58" dur="500" fill="hold"/>
                                        <p:tgtEl>
                                          <p:spTgt spid="50"/>
                                        </p:tgtEl>
                                        <p:attrNameLst>
                                          <p:attrName>ppt_h</p:attrName>
                                        </p:attrNameLst>
                                      </p:cBhvr>
                                      <p:tavLst>
                                        <p:tav tm="0">
                                          <p:val>
                                            <p:fltVal val="0"/>
                                          </p:val>
                                        </p:tav>
                                        <p:tav tm="100000">
                                          <p:val>
                                            <p:strVal val="#ppt_h"/>
                                          </p:val>
                                        </p:tav>
                                      </p:tavLst>
                                    </p:anim>
                                    <p:animEffect transition="in" filter="fade">
                                      <p:cBhvr>
                                        <p:cTn id="5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bldLvl="0" animBg="1"/>
      <p:bldP spid="42" grpId="0" bldLvl="0" animBg="1"/>
      <p:bldP spid="43" grpId="0"/>
      <p:bldP spid="44" grpId="0"/>
      <p:bldP spid="45" grpId="0" bldLvl="0" animBg="1"/>
      <p:bldP spid="46" grpId="0"/>
      <p:bldP spid="47" grpId="0"/>
      <p:bldP spid="48" grpId="0" bldLvl="0" animBg="1"/>
      <p:bldP spid="49"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39"/>
          <p:cNvGrpSpPr/>
          <p:nvPr/>
        </p:nvGrpSpPr>
        <p:grpSpPr>
          <a:xfrm>
            <a:off x="918681" y="2156018"/>
            <a:ext cx="2920992" cy="3789045"/>
            <a:chOff x="10718172" y="4638836"/>
            <a:chExt cx="3366534" cy="4365286"/>
          </a:xfrm>
          <a:effectLst>
            <a:outerShdw blurRad="254000" dist="63500" dir="2700000" algn="tl" rotWithShape="0">
              <a:prstClr val="black">
                <a:alpha val="30000"/>
              </a:prstClr>
            </a:outerShdw>
          </a:effectLst>
        </p:grpSpPr>
        <p:sp>
          <p:nvSpPr>
            <p:cNvPr id="8" name="Freeform 117"/>
            <p:cNvSpPr>
              <a:spLocks noChangeArrowheads="1"/>
            </p:cNvSpPr>
            <p:nvPr/>
          </p:nvSpPr>
          <p:spPr bwMode="auto">
            <a:xfrm>
              <a:off x="12403874" y="7805617"/>
              <a:ext cx="350782" cy="711308"/>
            </a:xfrm>
            <a:custGeom>
              <a:avLst/>
              <a:gdLst>
                <a:gd name="T0" fmla="*/ 317 w 318"/>
                <a:gd name="T1" fmla="*/ 309 h 646"/>
                <a:gd name="T2" fmla="*/ 0 w 318"/>
                <a:gd name="T3" fmla="*/ 0 h 646"/>
                <a:gd name="T4" fmla="*/ 179 w 318"/>
                <a:gd name="T5" fmla="*/ 645 h 646"/>
                <a:gd name="T6" fmla="*/ 317 w 318"/>
                <a:gd name="T7" fmla="*/ 309 h 646"/>
              </a:gdLst>
              <a:ahLst/>
              <a:cxnLst>
                <a:cxn ang="0">
                  <a:pos x="T0" y="T1"/>
                </a:cxn>
                <a:cxn ang="0">
                  <a:pos x="T2" y="T3"/>
                </a:cxn>
                <a:cxn ang="0">
                  <a:pos x="T4" y="T5"/>
                </a:cxn>
                <a:cxn ang="0">
                  <a:pos x="T6" y="T7"/>
                </a:cxn>
              </a:cxnLst>
              <a:rect l="0" t="0" r="r" b="b"/>
              <a:pathLst>
                <a:path w="318" h="646">
                  <a:moveTo>
                    <a:pt x="317" y="309"/>
                  </a:moveTo>
                  <a:lnTo>
                    <a:pt x="0" y="0"/>
                  </a:lnTo>
                  <a:lnTo>
                    <a:pt x="179" y="645"/>
                  </a:lnTo>
                  <a:lnTo>
                    <a:pt x="317" y="309"/>
                  </a:lnTo>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9" name="Freeform 118"/>
            <p:cNvSpPr>
              <a:spLocks noChangeArrowheads="1"/>
            </p:cNvSpPr>
            <p:nvPr/>
          </p:nvSpPr>
          <p:spPr bwMode="auto">
            <a:xfrm>
              <a:off x="12053092" y="7805617"/>
              <a:ext cx="355655" cy="725925"/>
            </a:xfrm>
            <a:custGeom>
              <a:avLst/>
              <a:gdLst>
                <a:gd name="T0" fmla="*/ 0 w 320"/>
                <a:gd name="T1" fmla="*/ 309 h 655"/>
                <a:gd name="T2" fmla="*/ 138 w 320"/>
                <a:gd name="T3" fmla="*/ 654 h 655"/>
                <a:gd name="T4" fmla="*/ 319 w 320"/>
                <a:gd name="T5" fmla="*/ 0 h 655"/>
                <a:gd name="T6" fmla="*/ 0 w 320"/>
                <a:gd name="T7" fmla="*/ 309 h 655"/>
              </a:gdLst>
              <a:ahLst/>
              <a:cxnLst>
                <a:cxn ang="0">
                  <a:pos x="T0" y="T1"/>
                </a:cxn>
                <a:cxn ang="0">
                  <a:pos x="T2" y="T3"/>
                </a:cxn>
                <a:cxn ang="0">
                  <a:pos x="T4" y="T5"/>
                </a:cxn>
                <a:cxn ang="0">
                  <a:pos x="T6" y="T7"/>
                </a:cxn>
              </a:cxnLst>
              <a:rect l="0" t="0" r="r" b="b"/>
              <a:pathLst>
                <a:path w="320" h="655">
                  <a:moveTo>
                    <a:pt x="0" y="309"/>
                  </a:moveTo>
                  <a:lnTo>
                    <a:pt x="138" y="654"/>
                  </a:lnTo>
                  <a:lnTo>
                    <a:pt x="319" y="0"/>
                  </a:lnTo>
                  <a:lnTo>
                    <a:pt x="0" y="309"/>
                  </a:lnTo>
                </a:path>
              </a:pathLst>
            </a:custGeom>
            <a:solidFill>
              <a:srgbClr val="D6D8D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11" name="Freeform 119"/>
            <p:cNvSpPr>
              <a:spLocks noChangeArrowheads="1"/>
            </p:cNvSpPr>
            <p:nvPr/>
          </p:nvSpPr>
          <p:spPr bwMode="auto">
            <a:xfrm>
              <a:off x="11965397" y="7674075"/>
              <a:ext cx="438477" cy="477453"/>
            </a:xfrm>
            <a:custGeom>
              <a:avLst/>
              <a:gdLst>
                <a:gd name="T0" fmla="*/ 0 w 397"/>
                <a:gd name="T1" fmla="*/ 0 h 431"/>
                <a:gd name="T2" fmla="*/ 0 w 397"/>
                <a:gd name="T3" fmla="*/ 0 h 431"/>
                <a:gd name="T4" fmla="*/ 0 w 397"/>
                <a:gd name="T5" fmla="*/ 0 h 431"/>
                <a:gd name="T6" fmla="*/ 0 w 397"/>
                <a:gd name="T7" fmla="*/ 224 h 431"/>
                <a:gd name="T8" fmla="*/ 77 w 397"/>
                <a:gd name="T9" fmla="*/ 430 h 431"/>
                <a:gd name="T10" fmla="*/ 396 w 397"/>
                <a:gd name="T11" fmla="*/ 121 h 431"/>
                <a:gd name="T12" fmla="*/ 0 w 397"/>
                <a:gd name="T13" fmla="*/ 0 h 431"/>
              </a:gdLst>
              <a:ahLst/>
              <a:cxnLst>
                <a:cxn ang="0">
                  <a:pos x="T0" y="T1"/>
                </a:cxn>
                <a:cxn ang="0">
                  <a:pos x="T2" y="T3"/>
                </a:cxn>
                <a:cxn ang="0">
                  <a:pos x="T4" y="T5"/>
                </a:cxn>
                <a:cxn ang="0">
                  <a:pos x="T6" y="T7"/>
                </a:cxn>
                <a:cxn ang="0">
                  <a:pos x="T8" y="T9"/>
                </a:cxn>
                <a:cxn ang="0">
                  <a:pos x="T10" y="T11"/>
                </a:cxn>
                <a:cxn ang="0">
                  <a:pos x="T12" y="T13"/>
                </a:cxn>
              </a:cxnLst>
              <a:rect l="0" t="0" r="r" b="b"/>
              <a:pathLst>
                <a:path w="397" h="431">
                  <a:moveTo>
                    <a:pt x="0" y="0"/>
                  </a:moveTo>
                  <a:lnTo>
                    <a:pt x="0" y="0"/>
                  </a:lnTo>
                  <a:lnTo>
                    <a:pt x="0" y="0"/>
                  </a:lnTo>
                  <a:cubicBezTo>
                    <a:pt x="0" y="224"/>
                    <a:pt x="0" y="224"/>
                    <a:pt x="0" y="224"/>
                  </a:cubicBezTo>
                  <a:cubicBezTo>
                    <a:pt x="77" y="430"/>
                    <a:pt x="77" y="430"/>
                    <a:pt x="77" y="430"/>
                  </a:cubicBezTo>
                  <a:cubicBezTo>
                    <a:pt x="396" y="121"/>
                    <a:pt x="396" y="121"/>
                    <a:pt x="396" y="121"/>
                  </a:cubicBezTo>
                  <a:cubicBezTo>
                    <a:pt x="249" y="121"/>
                    <a:pt x="112" y="69"/>
                    <a:pt x="0" y="0"/>
                  </a:cubicBezTo>
                </a:path>
              </a:pathLst>
            </a:custGeom>
            <a:solidFill>
              <a:srgbClr val="F7F8F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12" name="Freeform 120"/>
            <p:cNvSpPr>
              <a:spLocks noChangeArrowheads="1"/>
            </p:cNvSpPr>
            <p:nvPr/>
          </p:nvSpPr>
          <p:spPr bwMode="auto">
            <a:xfrm>
              <a:off x="12403874" y="7674075"/>
              <a:ext cx="438477" cy="477453"/>
            </a:xfrm>
            <a:custGeom>
              <a:avLst/>
              <a:gdLst>
                <a:gd name="T0" fmla="*/ 395 w 396"/>
                <a:gd name="T1" fmla="*/ 224 h 431"/>
                <a:gd name="T2" fmla="*/ 395 w 396"/>
                <a:gd name="T3" fmla="*/ 224 h 431"/>
                <a:gd name="T4" fmla="*/ 395 w 396"/>
                <a:gd name="T5" fmla="*/ 224 h 431"/>
                <a:gd name="T6" fmla="*/ 395 w 396"/>
                <a:gd name="T7" fmla="*/ 0 h 431"/>
                <a:gd name="T8" fmla="*/ 395 w 396"/>
                <a:gd name="T9" fmla="*/ 0 h 431"/>
                <a:gd name="T10" fmla="*/ 0 w 396"/>
                <a:gd name="T11" fmla="*/ 121 h 431"/>
                <a:gd name="T12" fmla="*/ 317 w 396"/>
                <a:gd name="T13" fmla="*/ 430 h 431"/>
                <a:gd name="T14" fmla="*/ 395 w 396"/>
                <a:gd name="T15" fmla="*/ 2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6" h="431">
                  <a:moveTo>
                    <a:pt x="395" y="224"/>
                  </a:moveTo>
                  <a:lnTo>
                    <a:pt x="395" y="224"/>
                  </a:lnTo>
                  <a:lnTo>
                    <a:pt x="395" y="224"/>
                  </a:lnTo>
                  <a:cubicBezTo>
                    <a:pt x="395" y="0"/>
                    <a:pt x="395" y="0"/>
                    <a:pt x="395" y="0"/>
                  </a:cubicBezTo>
                  <a:lnTo>
                    <a:pt x="395" y="0"/>
                  </a:lnTo>
                  <a:cubicBezTo>
                    <a:pt x="283" y="69"/>
                    <a:pt x="145" y="121"/>
                    <a:pt x="0" y="121"/>
                  </a:cubicBezTo>
                  <a:cubicBezTo>
                    <a:pt x="317" y="430"/>
                    <a:pt x="317" y="430"/>
                    <a:pt x="317" y="430"/>
                  </a:cubicBezTo>
                  <a:lnTo>
                    <a:pt x="395" y="224"/>
                  </a:lnTo>
                </a:path>
              </a:pathLst>
            </a:custGeom>
            <a:solidFill>
              <a:srgbClr val="D6D8D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13" name="Freeform 121"/>
            <p:cNvSpPr>
              <a:spLocks noChangeArrowheads="1"/>
            </p:cNvSpPr>
            <p:nvPr/>
          </p:nvSpPr>
          <p:spPr bwMode="auto">
            <a:xfrm>
              <a:off x="11604871" y="7674075"/>
              <a:ext cx="2479835" cy="1330047"/>
            </a:xfrm>
            <a:custGeom>
              <a:avLst/>
              <a:gdLst>
                <a:gd name="T0" fmla="*/ 1548 w 2246"/>
                <a:gd name="T1" fmla="*/ 0 h 1206"/>
                <a:gd name="T2" fmla="*/ 1548 w 2246"/>
                <a:gd name="T3" fmla="*/ 0 h 1206"/>
                <a:gd name="T4" fmla="*/ 1118 w 2246"/>
                <a:gd name="T5" fmla="*/ 0 h 1206"/>
                <a:gd name="T6" fmla="*/ 1118 w 2246"/>
                <a:gd name="T7" fmla="*/ 224 h 1206"/>
                <a:gd name="T8" fmla="*/ 902 w 2246"/>
                <a:gd name="T9" fmla="*/ 766 h 1206"/>
                <a:gd name="T10" fmla="*/ 723 w 2246"/>
                <a:gd name="T11" fmla="*/ 121 h 1206"/>
                <a:gd name="T12" fmla="*/ 542 w 2246"/>
                <a:gd name="T13" fmla="*/ 775 h 1206"/>
                <a:gd name="T14" fmla="*/ 327 w 2246"/>
                <a:gd name="T15" fmla="*/ 224 h 1206"/>
                <a:gd name="T16" fmla="*/ 0 w 2246"/>
                <a:gd name="T17" fmla="*/ 551 h 1206"/>
                <a:gd name="T18" fmla="*/ 654 w 2246"/>
                <a:gd name="T19" fmla="*/ 1205 h 1206"/>
                <a:gd name="T20" fmla="*/ 714 w 2246"/>
                <a:gd name="T21" fmla="*/ 1205 h 1206"/>
                <a:gd name="T22" fmla="*/ 1341 w 2246"/>
                <a:gd name="T23" fmla="*/ 1205 h 1206"/>
                <a:gd name="T24" fmla="*/ 2245 w 2246"/>
                <a:gd name="T25" fmla="*/ 1205 h 1206"/>
                <a:gd name="T26" fmla="*/ 2245 w 2246"/>
                <a:gd name="T27" fmla="*/ 697 h 1206"/>
                <a:gd name="T28" fmla="*/ 2245 w 2246"/>
                <a:gd name="T29" fmla="*/ 697 h 1206"/>
                <a:gd name="T30" fmla="*/ 1548 w 2246"/>
                <a:gd name="T31" fmla="*/ 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6" h="1206">
                  <a:moveTo>
                    <a:pt x="1548" y="0"/>
                  </a:moveTo>
                  <a:lnTo>
                    <a:pt x="1548" y="0"/>
                  </a:lnTo>
                  <a:cubicBezTo>
                    <a:pt x="1118" y="0"/>
                    <a:pt x="1118" y="0"/>
                    <a:pt x="1118" y="0"/>
                  </a:cubicBezTo>
                  <a:cubicBezTo>
                    <a:pt x="1118" y="224"/>
                    <a:pt x="1118" y="224"/>
                    <a:pt x="1118" y="224"/>
                  </a:cubicBezTo>
                  <a:cubicBezTo>
                    <a:pt x="902" y="766"/>
                    <a:pt x="902" y="766"/>
                    <a:pt x="902" y="766"/>
                  </a:cubicBezTo>
                  <a:cubicBezTo>
                    <a:pt x="723" y="121"/>
                    <a:pt x="723" y="121"/>
                    <a:pt x="723" y="121"/>
                  </a:cubicBezTo>
                  <a:cubicBezTo>
                    <a:pt x="542" y="775"/>
                    <a:pt x="542" y="775"/>
                    <a:pt x="542" y="775"/>
                  </a:cubicBezTo>
                  <a:cubicBezTo>
                    <a:pt x="327" y="224"/>
                    <a:pt x="327" y="224"/>
                    <a:pt x="327" y="224"/>
                  </a:cubicBezTo>
                  <a:cubicBezTo>
                    <a:pt x="0" y="551"/>
                    <a:pt x="0" y="551"/>
                    <a:pt x="0" y="551"/>
                  </a:cubicBezTo>
                  <a:cubicBezTo>
                    <a:pt x="654" y="1205"/>
                    <a:pt x="654" y="1205"/>
                    <a:pt x="654" y="1205"/>
                  </a:cubicBezTo>
                  <a:cubicBezTo>
                    <a:pt x="714" y="1205"/>
                    <a:pt x="714" y="1205"/>
                    <a:pt x="714" y="1205"/>
                  </a:cubicBezTo>
                  <a:cubicBezTo>
                    <a:pt x="1341" y="1205"/>
                    <a:pt x="1341" y="1205"/>
                    <a:pt x="1341" y="1205"/>
                  </a:cubicBezTo>
                  <a:cubicBezTo>
                    <a:pt x="2245" y="1205"/>
                    <a:pt x="2245" y="1205"/>
                    <a:pt x="2245" y="1205"/>
                  </a:cubicBezTo>
                  <a:cubicBezTo>
                    <a:pt x="2245" y="697"/>
                    <a:pt x="2245" y="697"/>
                    <a:pt x="2245" y="697"/>
                  </a:cubicBezTo>
                  <a:lnTo>
                    <a:pt x="2245" y="697"/>
                  </a:lnTo>
                  <a:cubicBezTo>
                    <a:pt x="2245" y="310"/>
                    <a:pt x="1935" y="0"/>
                    <a:pt x="1548" y="0"/>
                  </a:cubicBezTo>
                </a:path>
              </a:pathLst>
            </a:custGeom>
            <a:solidFill>
              <a:srgbClr val="2929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14" name="Freeform 122"/>
            <p:cNvSpPr>
              <a:spLocks noChangeArrowheads="1"/>
            </p:cNvSpPr>
            <p:nvPr/>
          </p:nvSpPr>
          <p:spPr bwMode="auto">
            <a:xfrm>
              <a:off x="11707184" y="7674075"/>
              <a:ext cx="258213" cy="248469"/>
            </a:xfrm>
            <a:custGeom>
              <a:avLst/>
              <a:gdLst>
                <a:gd name="T0" fmla="*/ 233 w 234"/>
                <a:gd name="T1" fmla="*/ 0 h 225"/>
                <a:gd name="T2" fmla="*/ 0 w 234"/>
                <a:gd name="T3" fmla="*/ 0 h 225"/>
                <a:gd name="T4" fmla="*/ 233 w 234"/>
                <a:gd name="T5" fmla="*/ 224 h 225"/>
                <a:gd name="T6" fmla="*/ 233 w 234"/>
                <a:gd name="T7" fmla="*/ 0 h 225"/>
              </a:gdLst>
              <a:ahLst/>
              <a:cxnLst>
                <a:cxn ang="0">
                  <a:pos x="T0" y="T1"/>
                </a:cxn>
                <a:cxn ang="0">
                  <a:pos x="T2" y="T3"/>
                </a:cxn>
                <a:cxn ang="0">
                  <a:pos x="T4" y="T5"/>
                </a:cxn>
                <a:cxn ang="0">
                  <a:pos x="T6" y="T7"/>
                </a:cxn>
              </a:cxnLst>
              <a:rect l="0" t="0" r="r" b="b"/>
              <a:pathLst>
                <a:path w="234" h="225">
                  <a:moveTo>
                    <a:pt x="233" y="0"/>
                  </a:moveTo>
                  <a:lnTo>
                    <a:pt x="0" y="0"/>
                  </a:lnTo>
                  <a:lnTo>
                    <a:pt x="233" y="224"/>
                  </a:lnTo>
                  <a:lnTo>
                    <a:pt x="233" y="0"/>
                  </a:lnTo>
                </a:path>
              </a:pathLst>
            </a:custGeom>
            <a:solidFill>
              <a:srgbClr val="2E323D"/>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15" name="Freeform 123"/>
            <p:cNvSpPr>
              <a:spLocks noChangeArrowheads="1"/>
            </p:cNvSpPr>
            <p:nvPr/>
          </p:nvSpPr>
          <p:spPr bwMode="auto">
            <a:xfrm>
              <a:off x="10718172" y="7674075"/>
              <a:ext cx="1607751" cy="1330047"/>
            </a:xfrm>
            <a:custGeom>
              <a:avLst/>
              <a:gdLst>
                <a:gd name="T0" fmla="*/ 801 w 1456"/>
                <a:gd name="T1" fmla="*/ 551 h 1206"/>
                <a:gd name="T2" fmla="*/ 801 w 1456"/>
                <a:gd name="T3" fmla="*/ 551 h 1206"/>
                <a:gd name="T4" fmla="*/ 1128 w 1456"/>
                <a:gd name="T5" fmla="*/ 224 h 1206"/>
                <a:gd name="T6" fmla="*/ 895 w 1456"/>
                <a:gd name="T7" fmla="*/ 0 h 1206"/>
                <a:gd name="T8" fmla="*/ 697 w 1456"/>
                <a:gd name="T9" fmla="*/ 0 h 1206"/>
                <a:gd name="T10" fmla="*/ 697 w 1456"/>
                <a:gd name="T11" fmla="*/ 0 h 1206"/>
                <a:gd name="T12" fmla="*/ 0 w 1456"/>
                <a:gd name="T13" fmla="*/ 697 h 1206"/>
                <a:gd name="T14" fmla="*/ 0 w 1456"/>
                <a:gd name="T15" fmla="*/ 1205 h 1206"/>
                <a:gd name="T16" fmla="*/ 904 w 1456"/>
                <a:gd name="T17" fmla="*/ 1205 h 1206"/>
                <a:gd name="T18" fmla="*/ 1455 w 1456"/>
                <a:gd name="T19" fmla="*/ 1205 h 1206"/>
                <a:gd name="T20" fmla="*/ 801 w 1456"/>
                <a:gd name="T21" fmla="*/ 551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6" h="1206">
                  <a:moveTo>
                    <a:pt x="801" y="551"/>
                  </a:moveTo>
                  <a:lnTo>
                    <a:pt x="801" y="551"/>
                  </a:lnTo>
                  <a:cubicBezTo>
                    <a:pt x="1128" y="224"/>
                    <a:pt x="1128" y="224"/>
                    <a:pt x="1128" y="224"/>
                  </a:cubicBezTo>
                  <a:cubicBezTo>
                    <a:pt x="895" y="0"/>
                    <a:pt x="895" y="0"/>
                    <a:pt x="895" y="0"/>
                  </a:cubicBezTo>
                  <a:cubicBezTo>
                    <a:pt x="697" y="0"/>
                    <a:pt x="697" y="0"/>
                    <a:pt x="697" y="0"/>
                  </a:cubicBezTo>
                  <a:lnTo>
                    <a:pt x="697" y="0"/>
                  </a:lnTo>
                  <a:cubicBezTo>
                    <a:pt x="310" y="0"/>
                    <a:pt x="0" y="310"/>
                    <a:pt x="0" y="697"/>
                  </a:cubicBezTo>
                  <a:cubicBezTo>
                    <a:pt x="0" y="1205"/>
                    <a:pt x="0" y="1205"/>
                    <a:pt x="0" y="1205"/>
                  </a:cubicBezTo>
                  <a:cubicBezTo>
                    <a:pt x="904" y="1205"/>
                    <a:pt x="904" y="1205"/>
                    <a:pt x="904" y="1205"/>
                  </a:cubicBezTo>
                  <a:cubicBezTo>
                    <a:pt x="1455" y="1205"/>
                    <a:pt x="1455" y="1205"/>
                    <a:pt x="1455" y="1205"/>
                  </a:cubicBezTo>
                  <a:lnTo>
                    <a:pt x="801" y="551"/>
                  </a:lnTo>
                </a:path>
              </a:pathLst>
            </a:custGeom>
            <a:solidFill>
              <a:srgbClr val="53535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16" name="Freeform 124"/>
            <p:cNvSpPr>
              <a:spLocks noChangeArrowheads="1"/>
            </p:cNvSpPr>
            <p:nvPr/>
          </p:nvSpPr>
          <p:spPr bwMode="auto">
            <a:xfrm>
              <a:off x="12204125" y="7805617"/>
              <a:ext cx="399502" cy="399502"/>
            </a:xfrm>
            <a:custGeom>
              <a:avLst/>
              <a:gdLst>
                <a:gd name="T0" fmla="*/ 360 w 361"/>
                <a:gd name="T1" fmla="*/ 180 h 362"/>
                <a:gd name="T2" fmla="*/ 181 w 361"/>
                <a:gd name="T3" fmla="*/ 361 h 362"/>
                <a:gd name="T4" fmla="*/ 0 w 361"/>
                <a:gd name="T5" fmla="*/ 180 h 362"/>
                <a:gd name="T6" fmla="*/ 181 w 361"/>
                <a:gd name="T7" fmla="*/ 0 h 362"/>
                <a:gd name="T8" fmla="*/ 360 w 361"/>
                <a:gd name="T9" fmla="*/ 180 h 362"/>
              </a:gdLst>
              <a:ahLst/>
              <a:cxnLst>
                <a:cxn ang="0">
                  <a:pos x="T0" y="T1"/>
                </a:cxn>
                <a:cxn ang="0">
                  <a:pos x="T2" y="T3"/>
                </a:cxn>
                <a:cxn ang="0">
                  <a:pos x="T4" y="T5"/>
                </a:cxn>
                <a:cxn ang="0">
                  <a:pos x="T6" y="T7"/>
                </a:cxn>
                <a:cxn ang="0">
                  <a:pos x="T8" y="T9"/>
                </a:cxn>
              </a:cxnLst>
              <a:rect l="0" t="0" r="r" b="b"/>
              <a:pathLst>
                <a:path w="361" h="362">
                  <a:moveTo>
                    <a:pt x="360" y="180"/>
                  </a:moveTo>
                  <a:lnTo>
                    <a:pt x="181" y="361"/>
                  </a:lnTo>
                  <a:lnTo>
                    <a:pt x="0" y="180"/>
                  </a:lnTo>
                  <a:lnTo>
                    <a:pt x="181" y="0"/>
                  </a:lnTo>
                  <a:lnTo>
                    <a:pt x="360" y="180"/>
                  </a:lnTo>
                </a:path>
              </a:pathLst>
            </a:custGeom>
            <a:solidFill>
              <a:srgbClr val="53535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17" name="Freeform 125"/>
            <p:cNvSpPr>
              <a:spLocks noChangeArrowheads="1"/>
            </p:cNvSpPr>
            <p:nvPr/>
          </p:nvSpPr>
          <p:spPr bwMode="auto">
            <a:xfrm>
              <a:off x="11483073" y="5184496"/>
              <a:ext cx="925675" cy="1846479"/>
            </a:xfrm>
            <a:custGeom>
              <a:avLst/>
              <a:gdLst>
                <a:gd name="T0" fmla="*/ 327 w 836"/>
                <a:gd name="T1" fmla="*/ 835 h 1670"/>
                <a:gd name="T2" fmla="*/ 327 w 836"/>
                <a:gd name="T3" fmla="*/ 835 h 1670"/>
                <a:gd name="T4" fmla="*/ 835 w 836"/>
                <a:gd name="T5" fmla="*/ 327 h 1670"/>
                <a:gd name="T6" fmla="*/ 835 w 836"/>
                <a:gd name="T7" fmla="*/ 0 h 1670"/>
                <a:gd name="T8" fmla="*/ 0 w 836"/>
                <a:gd name="T9" fmla="*/ 835 h 1670"/>
                <a:gd name="T10" fmla="*/ 835 w 836"/>
                <a:gd name="T11" fmla="*/ 1669 h 1670"/>
                <a:gd name="T12" fmla="*/ 835 w 836"/>
                <a:gd name="T13" fmla="*/ 1350 h 1670"/>
                <a:gd name="T14" fmla="*/ 327 w 836"/>
                <a:gd name="T15" fmla="*/ 835 h 1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6" h="1670">
                  <a:moveTo>
                    <a:pt x="327" y="835"/>
                  </a:moveTo>
                  <a:lnTo>
                    <a:pt x="327" y="835"/>
                  </a:lnTo>
                  <a:cubicBezTo>
                    <a:pt x="327" y="551"/>
                    <a:pt x="551" y="327"/>
                    <a:pt x="835" y="327"/>
                  </a:cubicBezTo>
                  <a:cubicBezTo>
                    <a:pt x="835" y="0"/>
                    <a:pt x="835" y="0"/>
                    <a:pt x="835" y="0"/>
                  </a:cubicBezTo>
                  <a:cubicBezTo>
                    <a:pt x="379" y="0"/>
                    <a:pt x="0" y="379"/>
                    <a:pt x="0" y="835"/>
                  </a:cubicBezTo>
                  <a:cubicBezTo>
                    <a:pt x="0" y="1300"/>
                    <a:pt x="379" y="1669"/>
                    <a:pt x="835" y="1669"/>
                  </a:cubicBezTo>
                  <a:cubicBezTo>
                    <a:pt x="835" y="1350"/>
                    <a:pt x="835" y="1350"/>
                    <a:pt x="835" y="1350"/>
                  </a:cubicBezTo>
                  <a:cubicBezTo>
                    <a:pt x="551" y="1350"/>
                    <a:pt x="327" y="1119"/>
                    <a:pt x="327" y="835"/>
                  </a:cubicBezTo>
                </a:path>
              </a:pathLst>
            </a:custGeom>
            <a:solidFill>
              <a:srgbClr val="BA8F2D"/>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18" name="Freeform 126"/>
            <p:cNvSpPr>
              <a:spLocks noChangeArrowheads="1"/>
            </p:cNvSpPr>
            <p:nvPr/>
          </p:nvSpPr>
          <p:spPr bwMode="auto">
            <a:xfrm>
              <a:off x="12403874" y="5793494"/>
              <a:ext cx="311806" cy="628483"/>
            </a:xfrm>
            <a:custGeom>
              <a:avLst/>
              <a:gdLst>
                <a:gd name="T0" fmla="*/ 283 w 284"/>
                <a:gd name="T1" fmla="*/ 284 h 569"/>
                <a:gd name="T2" fmla="*/ 283 w 284"/>
                <a:gd name="T3" fmla="*/ 284 h 569"/>
                <a:gd name="T4" fmla="*/ 0 w 284"/>
                <a:gd name="T5" fmla="*/ 0 h 569"/>
                <a:gd name="T6" fmla="*/ 0 w 284"/>
                <a:gd name="T7" fmla="*/ 568 h 569"/>
                <a:gd name="T8" fmla="*/ 283 w 284"/>
                <a:gd name="T9" fmla="*/ 284 h 569"/>
              </a:gdLst>
              <a:ahLst/>
              <a:cxnLst>
                <a:cxn ang="0">
                  <a:pos x="T0" y="T1"/>
                </a:cxn>
                <a:cxn ang="0">
                  <a:pos x="T2" y="T3"/>
                </a:cxn>
                <a:cxn ang="0">
                  <a:pos x="T4" y="T5"/>
                </a:cxn>
                <a:cxn ang="0">
                  <a:pos x="T6" y="T7"/>
                </a:cxn>
                <a:cxn ang="0">
                  <a:pos x="T8" y="T9"/>
                </a:cxn>
              </a:cxnLst>
              <a:rect l="0" t="0" r="r" b="b"/>
              <a:pathLst>
                <a:path w="284" h="569">
                  <a:moveTo>
                    <a:pt x="283" y="284"/>
                  </a:moveTo>
                  <a:lnTo>
                    <a:pt x="283" y="284"/>
                  </a:lnTo>
                  <a:cubicBezTo>
                    <a:pt x="283" y="129"/>
                    <a:pt x="154" y="0"/>
                    <a:pt x="0" y="0"/>
                  </a:cubicBezTo>
                  <a:cubicBezTo>
                    <a:pt x="0" y="568"/>
                    <a:pt x="0" y="568"/>
                    <a:pt x="0" y="568"/>
                  </a:cubicBezTo>
                  <a:cubicBezTo>
                    <a:pt x="154" y="568"/>
                    <a:pt x="283" y="439"/>
                    <a:pt x="283" y="284"/>
                  </a:cubicBezTo>
                </a:path>
              </a:pathLst>
            </a:custGeom>
            <a:solidFill>
              <a:srgbClr val="2A324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19" name="Freeform 127"/>
            <p:cNvSpPr>
              <a:spLocks noChangeArrowheads="1"/>
            </p:cNvSpPr>
            <p:nvPr/>
          </p:nvSpPr>
          <p:spPr bwMode="auto">
            <a:xfrm>
              <a:off x="12092068" y="5793494"/>
              <a:ext cx="316680" cy="628483"/>
            </a:xfrm>
            <a:custGeom>
              <a:avLst/>
              <a:gdLst>
                <a:gd name="T0" fmla="*/ 0 w 285"/>
                <a:gd name="T1" fmla="*/ 284 h 569"/>
                <a:gd name="T2" fmla="*/ 0 w 285"/>
                <a:gd name="T3" fmla="*/ 284 h 569"/>
                <a:gd name="T4" fmla="*/ 284 w 285"/>
                <a:gd name="T5" fmla="*/ 568 h 569"/>
                <a:gd name="T6" fmla="*/ 284 w 285"/>
                <a:gd name="T7" fmla="*/ 0 h 569"/>
                <a:gd name="T8" fmla="*/ 0 w 285"/>
                <a:gd name="T9" fmla="*/ 284 h 569"/>
              </a:gdLst>
              <a:ahLst/>
              <a:cxnLst>
                <a:cxn ang="0">
                  <a:pos x="T0" y="T1"/>
                </a:cxn>
                <a:cxn ang="0">
                  <a:pos x="T2" y="T3"/>
                </a:cxn>
                <a:cxn ang="0">
                  <a:pos x="T4" y="T5"/>
                </a:cxn>
                <a:cxn ang="0">
                  <a:pos x="T6" y="T7"/>
                </a:cxn>
                <a:cxn ang="0">
                  <a:pos x="T8" y="T9"/>
                </a:cxn>
              </a:cxnLst>
              <a:rect l="0" t="0" r="r" b="b"/>
              <a:pathLst>
                <a:path w="285" h="569">
                  <a:moveTo>
                    <a:pt x="0" y="284"/>
                  </a:moveTo>
                  <a:lnTo>
                    <a:pt x="0" y="284"/>
                  </a:lnTo>
                  <a:cubicBezTo>
                    <a:pt x="0" y="439"/>
                    <a:pt x="129" y="568"/>
                    <a:pt x="284" y="568"/>
                  </a:cubicBezTo>
                  <a:cubicBezTo>
                    <a:pt x="284" y="0"/>
                    <a:pt x="284" y="0"/>
                    <a:pt x="284" y="0"/>
                  </a:cubicBezTo>
                  <a:cubicBezTo>
                    <a:pt x="129" y="0"/>
                    <a:pt x="0" y="129"/>
                    <a:pt x="0" y="284"/>
                  </a:cubicBezTo>
                </a:path>
              </a:pathLst>
            </a:custGeom>
            <a:solidFill>
              <a:srgbClr val="BA8F2D"/>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20" name="Freeform 128"/>
            <p:cNvSpPr>
              <a:spLocks noChangeArrowheads="1"/>
            </p:cNvSpPr>
            <p:nvPr/>
          </p:nvSpPr>
          <p:spPr bwMode="auto">
            <a:xfrm>
              <a:off x="12403874" y="5184496"/>
              <a:ext cx="920804" cy="1846479"/>
            </a:xfrm>
            <a:custGeom>
              <a:avLst/>
              <a:gdLst>
                <a:gd name="T0" fmla="*/ 834 w 835"/>
                <a:gd name="T1" fmla="*/ 835 h 1670"/>
                <a:gd name="T2" fmla="*/ 834 w 835"/>
                <a:gd name="T3" fmla="*/ 835 h 1670"/>
                <a:gd name="T4" fmla="*/ 0 w 835"/>
                <a:gd name="T5" fmla="*/ 0 h 1670"/>
                <a:gd name="T6" fmla="*/ 0 w 835"/>
                <a:gd name="T7" fmla="*/ 327 h 1670"/>
                <a:gd name="T8" fmla="*/ 515 w 835"/>
                <a:gd name="T9" fmla="*/ 835 h 1670"/>
                <a:gd name="T10" fmla="*/ 0 w 835"/>
                <a:gd name="T11" fmla="*/ 1350 h 1670"/>
                <a:gd name="T12" fmla="*/ 0 w 835"/>
                <a:gd name="T13" fmla="*/ 1669 h 1670"/>
                <a:gd name="T14" fmla="*/ 834 w 835"/>
                <a:gd name="T15" fmla="*/ 835 h 1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5" h="1670">
                  <a:moveTo>
                    <a:pt x="834" y="835"/>
                  </a:moveTo>
                  <a:lnTo>
                    <a:pt x="834" y="835"/>
                  </a:lnTo>
                  <a:cubicBezTo>
                    <a:pt x="834" y="379"/>
                    <a:pt x="464" y="0"/>
                    <a:pt x="0" y="0"/>
                  </a:cubicBezTo>
                  <a:cubicBezTo>
                    <a:pt x="0" y="327"/>
                    <a:pt x="0" y="327"/>
                    <a:pt x="0" y="327"/>
                  </a:cubicBezTo>
                  <a:cubicBezTo>
                    <a:pt x="283" y="327"/>
                    <a:pt x="515" y="551"/>
                    <a:pt x="515" y="835"/>
                  </a:cubicBezTo>
                  <a:cubicBezTo>
                    <a:pt x="515" y="1119"/>
                    <a:pt x="283" y="1350"/>
                    <a:pt x="0" y="1350"/>
                  </a:cubicBezTo>
                  <a:cubicBezTo>
                    <a:pt x="0" y="1669"/>
                    <a:pt x="0" y="1669"/>
                    <a:pt x="0" y="1669"/>
                  </a:cubicBezTo>
                  <a:cubicBezTo>
                    <a:pt x="464" y="1669"/>
                    <a:pt x="834" y="1300"/>
                    <a:pt x="834" y="835"/>
                  </a:cubicBezTo>
                </a:path>
              </a:pathLst>
            </a:custGeom>
            <a:solidFill>
              <a:srgbClr val="2A324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21" name="Freeform 129"/>
            <p:cNvSpPr>
              <a:spLocks noChangeArrowheads="1"/>
            </p:cNvSpPr>
            <p:nvPr/>
          </p:nvSpPr>
          <p:spPr bwMode="auto">
            <a:xfrm>
              <a:off x="10942287" y="4638836"/>
              <a:ext cx="1466462" cy="2928056"/>
            </a:xfrm>
            <a:custGeom>
              <a:avLst/>
              <a:gdLst>
                <a:gd name="T0" fmla="*/ 267 w 1327"/>
                <a:gd name="T1" fmla="*/ 1325 h 2650"/>
                <a:gd name="T2" fmla="*/ 267 w 1327"/>
                <a:gd name="T3" fmla="*/ 1325 h 2650"/>
                <a:gd name="T4" fmla="*/ 1326 w 1327"/>
                <a:gd name="T5" fmla="*/ 266 h 2650"/>
                <a:gd name="T6" fmla="*/ 1326 w 1327"/>
                <a:gd name="T7" fmla="*/ 0 h 2650"/>
                <a:gd name="T8" fmla="*/ 0 w 1327"/>
                <a:gd name="T9" fmla="*/ 1325 h 2650"/>
                <a:gd name="T10" fmla="*/ 1326 w 1327"/>
                <a:gd name="T11" fmla="*/ 2649 h 2650"/>
                <a:gd name="T12" fmla="*/ 1326 w 1327"/>
                <a:gd name="T13" fmla="*/ 2383 h 2650"/>
                <a:gd name="T14" fmla="*/ 267 w 1327"/>
                <a:gd name="T15" fmla="*/ 1325 h 2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7" h="2650">
                  <a:moveTo>
                    <a:pt x="267" y="1325"/>
                  </a:moveTo>
                  <a:lnTo>
                    <a:pt x="267" y="1325"/>
                  </a:lnTo>
                  <a:cubicBezTo>
                    <a:pt x="267" y="740"/>
                    <a:pt x="740" y="266"/>
                    <a:pt x="1326" y="266"/>
                  </a:cubicBezTo>
                  <a:cubicBezTo>
                    <a:pt x="1326" y="0"/>
                    <a:pt x="1326" y="0"/>
                    <a:pt x="1326" y="0"/>
                  </a:cubicBezTo>
                  <a:cubicBezTo>
                    <a:pt x="594" y="0"/>
                    <a:pt x="0" y="593"/>
                    <a:pt x="0" y="1325"/>
                  </a:cubicBezTo>
                  <a:cubicBezTo>
                    <a:pt x="0" y="2055"/>
                    <a:pt x="594" y="2649"/>
                    <a:pt x="1326" y="2649"/>
                  </a:cubicBezTo>
                  <a:cubicBezTo>
                    <a:pt x="1326" y="2383"/>
                    <a:pt x="1326" y="2383"/>
                    <a:pt x="1326" y="2383"/>
                  </a:cubicBezTo>
                  <a:cubicBezTo>
                    <a:pt x="740" y="2383"/>
                    <a:pt x="267" y="1909"/>
                    <a:pt x="267" y="1325"/>
                  </a:cubicBezTo>
                </a:path>
              </a:pathLst>
            </a:custGeom>
            <a:solidFill>
              <a:srgbClr val="BA8F2D"/>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22" name="Freeform 130"/>
            <p:cNvSpPr>
              <a:spLocks noChangeArrowheads="1"/>
            </p:cNvSpPr>
            <p:nvPr/>
          </p:nvSpPr>
          <p:spPr bwMode="auto">
            <a:xfrm>
              <a:off x="12403874" y="4638836"/>
              <a:ext cx="1461591" cy="2928056"/>
            </a:xfrm>
            <a:custGeom>
              <a:avLst/>
              <a:gdLst>
                <a:gd name="T0" fmla="*/ 0 w 1325"/>
                <a:gd name="T1" fmla="*/ 0 h 2650"/>
                <a:gd name="T2" fmla="*/ 0 w 1325"/>
                <a:gd name="T3" fmla="*/ 0 h 2650"/>
                <a:gd name="T4" fmla="*/ 0 w 1325"/>
                <a:gd name="T5" fmla="*/ 266 h 2650"/>
                <a:gd name="T6" fmla="*/ 1057 w 1325"/>
                <a:gd name="T7" fmla="*/ 1325 h 2650"/>
                <a:gd name="T8" fmla="*/ 0 w 1325"/>
                <a:gd name="T9" fmla="*/ 2383 h 2650"/>
                <a:gd name="T10" fmla="*/ 0 w 1325"/>
                <a:gd name="T11" fmla="*/ 2649 h 2650"/>
                <a:gd name="T12" fmla="*/ 1324 w 1325"/>
                <a:gd name="T13" fmla="*/ 1325 h 2650"/>
                <a:gd name="T14" fmla="*/ 0 w 1325"/>
                <a:gd name="T15" fmla="*/ 0 h 2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5" h="2650">
                  <a:moveTo>
                    <a:pt x="0" y="0"/>
                  </a:moveTo>
                  <a:lnTo>
                    <a:pt x="0" y="0"/>
                  </a:lnTo>
                  <a:cubicBezTo>
                    <a:pt x="0" y="266"/>
                    <a:pt x="0" y="266"/>
                    <a:pt x="0" y="266"/>
                  </a:cubicBezTo>
                  <a:cubicBezTo>
                    <a:pt x="584" y="266"/>
                    <a:pt x="1057" y="740"/>
                    <a:pt x="1057" y="1325"/>
                  </a:cubicBezTo>
                  <a:cubicBezTo>
                    <a:pt x="1057" y="1909"/>
                    <a:pt x="584" y="2383"/>
                    <a:pt x="0" y="2383"/>
                  </a:cubicBezTo>
                  <a:cubicBezTo>
                    <a:pt x="0" y="2649"/>
                    <a:pt x="0" y="2649"/>
                    <a:pt x="0" y="2649"/>
                  </a:cubicBezTo>
                  <a:cubicBezTo>
                    <a:pt x="730" y="2649"/>
                    <a:pt x="1324" y="2055"/>
                    <a:pt x="1324" y="1325"/>
                  </a:cubicBezTo>
                  <a:cubicBezTo>
                    <a:pt x="1324" y="593"/>
                    <a:pt x="730" y="0"/>
                    <a:pt x="0" y="0"/>
                  </a:cubicBezTo>
                </a:path>
              </a:pathLst>
            </a:custGeom>
            <a:solidFill>
              <a:srgbClr val="2A324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23" name="Freeform 131"/>
            <p:cNvSpPr>
              <a:spLocks noChangeArrowheads="1"/>
            </p:cNvSpPr>
            <p:nvPr/>
          </p:nvSpPr>
          <p:spPr bwMode="auto">
            <a:xfrm>
              <a:off x="12408748" y="4936027"/>
              <a:ext cx="1169273" cy="2338546"/>
            </a:xfrm>
            <a:custGeom>
              <a:avLst/>
              <a:gdLst>
                <a:gd name="T0" fmla="*/ 834 w 1058"/>
                <a:gd name="T1" fmla="*/ 1059 h 2118"/>
                <a:gd name="T2" fmla="*/ 834 w 1058"/>
                <a:gd name="T3" fmla="*/ 1059 h 2118"/>
                <a:gd name="T4" fmla="*/ 0 w 1058"/>
                <a:gd name="T5" fmla="*/ 1893 h 2118"/>
                <a:gd name="T6" fmla="*/ 0 w 1058"/>
                <a:gd name="T7" fmla="*/ 2117 h 2118"/>
                <a:gd name="T8" fmla="*/ 1057 w 1058"/>
                <a:gd name="T9" fmla="*/ 1059 h 2118"/>
                <a:gd name="T10" fmla="*/ 0 w 1058"/>
                <a:gd name="T11" fmla="*/ 0 h 2118"/>
                <a:gd name="T12" fmla="*/ 0 w 1058"/>
                <a:gd name="T13" fmla="*/ 224 h 2118"/>
                <a:gd name="T14" fmla="*/ 834 w 1058"/>
                <a:gd name="T15" fmla="*/ 1059 h 2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8" h="2118">
                  <a:moveTo>
                    <a:pt x="834" y="1059"/>
                  </a:moveTo>
                  <a:lnTo>
                    <a:pt x="834" y="1059"/>
                  </a:lnTo>
                  <a:cubicBezTo>
                    <a:pt x="834" y="1524"/>
                    <a:pt x="464" y="1893"/>
                    <a:pt x="0" y="1893"/>
                  </a:cubicBezTo>
                  <a:cubicBezTo>
                    <a:pt x="0" y="2117"/>
                    <a:pt x="0" y="2117"/>
                    <a:pt x="0" y="2117"/>
                  </a:cubicBezTo>
                  <a:cubicBezTo>
                    <a:pt x="584" y="2117"/>
                    <a:pt x="1057" y="1643"/>
                    <a:pt x="1057" y="1059"/>
                  </a:cubicBezTo>
                  <a:cubicBezTo>
                    <a:pt x="1057" y="474"/>
                    <a:pt x="584" y="0"/>
                    <a:pt x="0" y="0"/>
                  </a:cubicBezTo>
                  <a:cubicBezTo>
                    <a:pt x="0" y="224"/>
                    <a:pt x="0" y="224"/>
                    <a:pt x="0" y="224"/>
                  </a:cubicBezTo>
                  <a:cubicBezTo>
                    <a:pt x="464" y="224"/>
                    <a:pt x="834" y="603"/>
                    <a:pt x="834" y="1059"/>
                  </a:cubicBezTo>
                </a:path>
              </a:pathLst>
            </a:custGeom>
            <a:solidFill>
              <a:srgbClr val="D6D8D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24" name="Freeform 132"/>
            <p:cNvSpPr>
              <a:spLocks noChangeArrowheads="1"/>
            </p:cNvSpPr>
            <p:nvPr/>
          </p:nvSpPr>
          <p:spPr bwMode="auto">
            <a:xfrm>
              <a:off x="11234601" y="4936027"/>
              <a:ext cx="1169273" cy="2338546"/>
            </a:xfrm>
            <a:custGeom>
              <a:avLst/>
              <a:gdLst>
                <a:gd name="T0" fmla="*/ 0 w 1060"/>
                <a:gd name="T1" fmla="*/ 1059 h 2118"/>
                <a:gd name="T2" fmla="*/ 0 w 1060"/>
                <a:gd name="T3" fmla="*/ 1059 h 2118"/>
                <a:gd name="T4" fmla="*/ 1059 w 1060"/>
                <a:gd name="T5" fmla="*/ 2117 h 2118"/>
                <a:gd name="T6" fmla="*/ 1059 w 1060"/>
                <a:gd name="T7" fmla="*/ 1893 h 2118"/>
                <a:gd name="T8" fmla="*/ 224 w 1060"/>
                <a:gd name="T9" fmla="*/ 1059 h 2118"/>
                <a:gd name="T10" fmla="*/ 1059 w 1060"/>
                <a:gd name="T11" fmla="*/ 224 h 2118"/>
                <a:gd name="T12" fmla="*/ 1059 w 1060"/>
                <a:gd name="T13" fmla="*/ 0 h 2118"/>
                <a:gd name="T14" fmla="*/ 0 w 1060"/>
                <a:gd name="T15" fmla="*/ 1059 h 2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2118">
                  <a:moveTo>
                    <a:pt x="0" y="1059"/>
                  </a:moveTo>
                  <a:lnTo>
                    <a:pt x="0" y="1059"/>
                  </a:lnTo>
                  <a:cubicBezTo>
                    <a:pt x="0" y="1643"/>
                    <a:pt x="473" y="2117"/>
                    <a:pt x="1059" y="2117"/>
                  </a:cubicBezTo>
                  <a:cubicBezTo>
                    <a:pt x="1059" y="1893"/>
                    <a:pt x="1059" y="1893"/>
                    <a:pt x="1059" y="1893"/>
                  </a:cubicBezTo>
                  <a:cubicBezTo>
                    <a:pt x="603" y="1893"/>
                    <a:pt x="224" y="1524"/>
                    <a:pt x="224" y="1059"/>
                  </a:cubicBezTo>
                  <a:cubicBezTo>
                    <a:pt x="224" y="603"/>
                    <a:pt x="603" y="224"/>
                    <a:pt x="1059" y="224"/>
                  </a:cubicBezTo>
                  <a:cubicBezTo>
                    <a:pt x="1059" y="0"/>
                    <a:pt x="1059" y="0"/>
                    <a:pt x="1059" y="0"/>
                  </a:cubicBezTo>
                  <a:cubicBezTo>
                    <a:pt x="473" y="0"/>
                    <a:pt x="0" y="474"/>
                    <a:pt x="0" y="1059"/>
                  </a:cubicBezTo>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25" name="Freeform 133"/>
            <p:cNvSpPr>
              <a:spLocks noChangeArrowheads="1"/>
            </p:cNvSpPr>
            <p:nvPr/>
          </p:nvSpPr>
          <p:spPr bwMode="auto">
            <a:xfrm>
              <a:off x="12403874" y="5545022"/>
              <a:ext cx="570022" cy="1130297"/>
            </a:xfrm>
            <a:custGeom>
              <a:avLst/>
              <a:gdLst>
                <a:gd name="T0" fmla="*/ 283 w 516"/>
                <a:gd name="T1" fmla="*/ 508 h 1024"/>
                <a:gd name="T2" fmla="*/ 283 w 516"/>
                <a:gd name="T3" fmla="*/ 508 h 1024"/>
                <a:gd name="T4" fmla="*/ 0 w 516"/>
                <a:gd name="T5" fmla="*/ 792 h 1024"/>
                <a:gd name="T6" fmla="*/ 0 w 516"/>
                <a:gd name="T7" fmla="*/ 1023 h 1024"/>
                <a:gd name="T8" fmla="*/ 515 w 516"/>
                <a:gd name="T9" fmla="*/ 508 h 1024"/>
                <a:gd name="T10" fmla="*/ 0 w 516"/>
                <a:gd name="T11" fmla="*/ 0 h 1024"/>
                <a:gd name="T12" fmla="*/ 0 w 516"/>
                <a:gd name="T13" fmla="*/ 224 h 1024"/>
                <a:gd name="T14" fmla="*/ 283 w 516"/>
                <a:gd name="T15" fmla="*/ 508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6" h="1024">
                  <a:moveTo>
                    <a:pt x="283" y="508"/>
                  </a:moveTo>
                  <a:lnTo>
                    <a:pt x="283" y="508"/>
                  </a:lnTo>
                  <a:cubicBezTo>
                    <a:pt x="283" y="663"/>
                    <a:pt x="154" y="792"/>
                    <a:pt x="0" y="792"/>
                  </a:cubicBezTo>
                  <a:cubicBezTo>
                    <a:pt x="0" y="1023"/>
                    <a:pt x="0" y="1023"/>
                    <a:pt x="0" y="1023"/>
                  </a:cubicBezTo>
                  <a:cubicBezTo>
                    <a:pt x="283" y="1023"/>
                    <a:pt x="515" y="792"/>
                    <a:pt x="515" y="508"/>
                  </a:cubicBezTo>
                  <a:cubicBezTo>
                    <a:pt x="515" y="224"/>
                    <a:pt x="283" y="0"/>
                    <a:pt x="0" y="0"/>
                  </a:cubicBezTo>
                  <a:cubicBezTo>
                    <a:pt x="0" y="224"/>
                    <a:pt x="0" y="224"/>
                    <a:pt x="0" y="224"/>
                  </a:cubicBezTo>
                  <a:cubicBezTo>
                    <a:pt x="154" y="224"/>
                    <a:pt x="283" y="353"/>
                    <a:pt x="283" y="508"/>
                  </a:cubicBezTo>
                </a:path>
              </a:pathLst>
            </a:custGeom>
            <a:solidFill>
              <a:srgbClr val="D6D8D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26" name="Freeform 134"/>
            <p:cNvSpPr>
              <a:spLocks noChangeArrowheads="1"/>
            </p:cNvSpPr>
            <p:nvPr/>
          </p:nvSpPr>
          <p:spPr bwMode="auto">
            <a:xfrm>
              <a:off x="11843599" y="5545022"/>
              <a:ext cx="560275" cy="1130297"/>
            </a:xfrm>
            <a:custGeom>
              <a:avLst/>
              <a:gdLst>
                <a:gd name="T0" fmla="*/ 0 w 509"/>
                <a:gd name="T1" fmla="*/ 508 h 1024"/>
                <a:gd name="T2" fmla="*/ 0 w 509"/>
                <a:gd name="T3" fmla="*/ 508 h 1024"/>
                <a:gd name="T4" fmla="*/ 508 w 509"/>
                <a:gd name="T5" fmla="*/ 1023 h 1024"/>
                <a:gd name="T6" fmla="*/ 508 w 509"/>
                <a:gd name="T7" fmla="*/ 792 h 1024"/>
                <a:gd name="T8" fmla="*/ 224 w 509"/>
                <a:gd name="T9" fmla="*/ 508 h 1024"/>
                <a:gd name="T10" fmla="*/ 508 w 509"/>
                <a:gd name="T11" fmla="*/ 224 h 1024"/>
                <a:gd name="T12" fmla="*/ 508 w 509"/>
                <a:gd name="T13" fmla="*/ 0 h 1024"/>
                <a:gd name="T14" fmla="*/ 0 w 509"/>
                <a:gd name="T15" fmla="*/ 508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1024">
                  <a:moveTo>
                    <a:pt x="0" y="508"/>
                  </a:moveTo>
                  <a:lnTo>
                    <a:pt x="0" y="508"/>
                  </a:lnTo>
                  <a:cubicBezTo>
                    <a:pt x="0" y="792"/>
                    <a:pt x="224" y="1023"/>
                    <a:pt x="508" y="1023"/>
                  </a:cubicBezTo>
                  <a:cubicBezTo>
                    <a:pt x="508" y="792"/>
                    <a:pt x="508" y="792"/>
                    <a:pt x="508" y="792"/>
                  </a:cubicBezTo>
                  <a:cubicBezTo>
                    <a:pt x="353" y="792"/>
                    <a:pt x="224" y="663"/>
                    <a:pt x="224" y="508"/>
                  </a:cubicBezTo>
                  <a:cubicBezTo>
                    <a:pt x="224" y="353"/>
                    <a:pt x="353" y="224"/>
                    <a:pt x="508" y="224"/>
                  </a:cubicBezTo>
                  <a:cubicBezTo>
                    <a:pt x="508" y="0"/>
                    <a:pt x="508" y="0"/>
                    <a:pt x="508" y="0"/>
                  </a:cubicBezTo>
                  <a:cubicBezTo>
                    <a:pt x="224" y="0"/>
                    <a:pt x="0" y="224"/>
                    <a:pt x="0" y="508"/>
                  </a:cubicBezTo>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grpSp>
      <p:sp>
        <p:nvSpPr>
          <p:cNvPr id="38" name="文本框 37"/>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思源黑体" panose="020B0500000000000000" pitchFamily="34" charset="-122"/>
              <a:ea typeface="思源黑体" panose="020B0500000000000000" pitchFamily="34" charset="-122"/>
              <a:cs typeface="+mn-ea"/>
              <a:sym typeface="+mn-lt"/>
            </a:endParaRPr>
          </a:p>
        </p:txBody>
      </p:sp>
      <p:grpSp>
        <p:nvGrpSpPr>
          <p:cNvPr id="35" name="组合 34"/>
          <p:cNvGrpSpPr/>
          <p:nvPr/>
        </p:nvGrpSpPr>
        <p:grpSpPr>
          <a:xfrm>
            <a:off x="3713117" y="483868"/>
            <a:ext cx="4765766" cy="732637"/>
            <a:chOff x="3784390" y="377466"/>
            <a:chExt cx="4765766" cy="732637"/>
          </a:xfrm>
        </p:grpSpPr>
        <p:sp>
          <p:nvSpPr>
            <p:cNvPr id="36" name="矩形 35"/>
            <p:cNvSpPr/>
            <p:nvPr userDrawn="1"/>
          </p:nvSpPr>
          <p:spPr>
            <a:xfrm>
              <a:off x="4733659" y="377466"/>
              <a:ext cx="2867228" cy="607695"/>
            </a:xfrm>
            <a:prstGeom prst="rect">
              <a:avLst/>
            </a:prstGeom>
          </p:spPr>
          <p:txBody>
            <a:bodyPr wrap="square">
              <a:spAutoFit/>
            </a:bodyPr>
            <a:lstStyle/>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预期效果</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37" name="文本框 36"/>
            <p:cNvSpPr txBox="1"/>
            <p:nvPr/>
          </p:nvSpPr>
          <p:spPr>
            <a:xfrm>
              <a:off x="3784390" y="834513"/>
              <a:ext cx="4765766" cy="275590"/>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desired result</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graphicFrame>
        <p:nvGraphicFramePr>
          <p:cNvPr id="3" name="表格 2"/>
          <p:cNvGraphicFramePr/>
          <p:nvPr>
            <p:custDataLst>
              <p:tags r:id="rId1"/>
            </p:custDataLst>
          </p:nvPr>
        </p:nvGraphicFramePr>
        <p:xfrm>
          <a:off x="4479925" y="1851025"/>
          <a:ext cx="6158865" cy="2152650"/>
        </p:xfrm>
        <a:graphic>
          <a:graphicData uri="http://schemas.openxmlformats.org/drawingml/2006/table">
            <a:tbl>
              <a:tblPr firstRow="1" bandCol="1">
                <a:tableStyleId>{436547D1-4F64-473A-9DC5-43AD4F7E9827}</a:tableStyleId>
              </a:tblPr>
              <a:tblGrid>
                <a:gridCol w="2498090"/>
                <a:gridCol w="1830070"/>
                <a:gridCol w="1830705"/>
              </a:tblGrid>
              <a:tr h="430530">
                <a:tc>
                  <a:txBody>
                    <a:bodyPr/>
                    <a:p>
                      <a:pPr algn="ctr">
                        <a:buNone/>
                      </a:pPr>
                      <a:r>
                        <a:rPr lang="zh-CN" altLang="en-US" sz="1800" dirty="0">
                          <a:solidFill>
                            <a:schemeClr val="bg1"/>
                          </a:solidFill>
                          <a:latin typeface="思源黑体" panose="020B0500000000000000" pitchFamily="34" charset="-122"/>
                          <a:ea typeface="思源黑体" panose="020B0500000000000000" pitchFamily="34" charset="-122"/>
                          <a:cs typeface="+mn-ea"/>
                          <a:sym typeface="+mn-lt"/>
                        </a:rPr>
                        <a:t>指标</a:t>
                      </a:r>
                      <a:endParaRPr lang="zh-CN" altLang="en-US" sz="1800" dirty="0">
                        <a:solidFill>
                          <a:schemeClr val="bg1"/>
                        </a:solidFill>
                        <a:latin typeface="思源黑体" panose="020B0500000000000000" pitchFamily="34" charset="-122"/>
                        <a:ea typeface="思源黑体" panose="020B0500000000000000" pitchFamily="34" charset="-122"/>
                        <a:cs typeface="+mn-ea"/>
                        <a:sym typeface="+mn-lt"/>
                      </a:endParaRPr>
                    </a:p>
                  </a:txBody>
                  <a:tcPr anchor="ctr" anchorCtr="0">
                    <a:lnR w="12700">
                      <a:solidFill>
                        <a:schemeClr val="bg1">
                          <a:lumMod val="65000"/>
                        </a:schemeClr>
                      </a:solidFill>
                      <a:prstDash val="solid"/>
                    </a:lnR>
                    <a:lnB w="12700">
                      <a:solidFill>
                        <a:schemeClr val="bg1">
                          <a:lumMod val="65000"/>
                        </a:schemeClr>
                      </a:solidFill>
                      <a:prstDash val="solid"/>
                    </a:lnB>
                    <a:solidFill>
                      <a:srgbClr val="2A3246"/>
                    </a:solidFill>
                  </a:tcPr>
                </a:tc>
                <a:tc>
                  <a:txBody>
                    <a:bodyPr/>
                    <a:p>
                      <a:pPr algn="ctr">
                        <a:buNone/>
                      </a:pPr>
                      <a:r>
                        <a:rPr lang="zh-CN" altLang="en-US" sz="1800" dirty="0">
                          <a:solidFill>
                            <a:schemeClr val="bg1"/>
                          </a:solidFill>
                          <a:latin typeface="思源黑体" panose="020B0500000000000000" pitchFamily="34" charset="-122"/>
                          <a:ea typeface="思源黑体" panose="020B0500000000000000" pitchFamily="34" charset="-122"/>
                          <a:cs typeface="+mn-ea"/>
                          <a:sym typeface="+mn-lt"/>
                        </a:rPr>
                        <a:t>优化前预估</a:t>
                      </a:r>
                      <a:endParaRPr lang="zh-CN" altLang="en-US" sz="1800" dirty="0">
                        <a:solidFill>
                          <a:schemeClr val="bg1"/>
                        </a:solidFill>
                        <a:latin typeface="思源黑体" panose="020B0500000000000000" pitchFamily="34" charset="-122"/>
                        <a:ea typeface="思源黑体" panose="020B0500000000000000" pitchFamily="34" charset="-122"/>
                        <a:cs typeface="+mn-ea"/>
                        <a:sym typeface="+mn-lt"/>
                      </a:endParaRPr>
                    </a:p>
                  </a:txBody>
                  <a:tcPr anchor="ctr" anchorCtr="0">
                    <a:lnL w="12700">
                      <a:solidFill>
                        <a:schemeClr val="bg1">
                          <a:lumMod val="65000"/>
                        </a:schemeClr>
                      </a:solidFill>
                      <a:prstDash val="solid"/>
                    </a:lnL>
                    <a:lnR w="12700">
                      <a:solidFill>
                        <a:schemeClr val="bg1">
                          <a:lumMod val="65000"/>
                        </a:schemeClr>
                      </a:solidFill>
                      <a:prstDash val="solid"/>
                    </a:lnR>
                    <a:lnB w="12700">
                      <a:solidFill>
                        <a:schemeClr val="bg1">
                          <a:lumMod val="65000"/>
                        </a:schemeClr>
                      </a:solidFill>
                      <a:prstDash val="solid"/>
                    </a:lnB>
                    <a:solidFill>
                      <a:srgbClr val="2A3246"/>
                    </a:solidFill>
                  </a:tcPr>
                </a:tc>
                <a:tc>
                  <a:txBody>
                    <a:bodyPr/>
                    <a:p>
                      <a:pPr algn="ctr">
                        <a:buNone/>
                      </a:pPr>
                      <a:r>
                        <a:rPr lang="zh-CN" altLang="en-US" sz="1800" dirty="0">
                          <a:solidFill>
                            <a:schemeClr val="bg1"/>
                          </a:solidFill>
                          <a:latin typeface="思源黑体" panose="020B0500000000000000" pitchFamily="34" charset="-122"/>
                          <a:ea typeface="思源黑体" panose="020B0500000000000000" pitchFamily="34" charset="-122"/>
                          <a:cs typeface="+mn-ea"/>
                          <a:sym typeface="+mn-lt"/>
                        </a:rPr>
                        <a:t>优化后目标</a:t>
                      </a:r>
                      <a:endParaRPr lang="zh-CN" altLang="en-US" sz="1800" dirty="0">
                        <a:solidFill>
                          <a:schemeClr val="bg1"/>
                        </a:solidFill>
                        <a:latin typeface="思源黑体" panose="020B0500000000000000" pitchFamily="34" charset="-122"/>
                        <a:ea typeface="思源黑体" panose="020B0500000000000000" pitchFamily="34" charset="-122"/>
                        <a:cs typeface="+mn-ea"/>
                        <a:sym typeface="+mn-lt"/>
                      </a:endParaRPr>
                    </a:p>
                  </a:txBody>
                  <a:tcPr anchor="ctr" anchorCtr="0">
                    <a:lnL w="12700">
                      <a:solidFill>
                        <a:schemeClr val="bg1">
                          <a:lumMod val="65000"/>
                        </a:schemeClr>
                      </a:solidFill>
                      <a:prstDash val="solid"/>
                    </a:lnL>
                    <a:lnB w="12700">
                      <a:solidFill>
                        <a:schemeClr val="bg1">
                          <a:lumMod val="65000"/>
                        </a:schemeClr>
                      </a:solidFill>
                      <a:prstDash val="solid"/>
                    </a:lnB>
                    <a:solidFill>
                      <a:srgbClr val="2A3246"/>
                    </a:solidFill>
                  </a:tcPr>
                </a:tc>
              </a:tr>
              <a:tr h="430530">
                <a:tc>
                  <a:txBody>
                    <a:bodyPr/>
                    <a:p>
                      <a:pPr algn="ctr">
                        <a:buNone/>
                      </a:pPr>
                      <a:r>
                        <a:rPr lang="zh-CN" altLang="en-US"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搜索引擎收录页面数</a:t>
                      </a:r>
                      <a:endParaRPr lang="zh-CN" altLang="en-US">
                        <a:solidFill>
                          <a:schemeClr val="bg1"/>
                        </a:solidFill>
                      </a:endParaRPr>
                    </a:p>
                  </a:txBody>
                  <a:tcPr anchor="ctr" anchorCtr="0">
                    <a:lnR w="12700">
                      <a:solidFill>
                        <a:schemeClr val="bg1">
                          <a:lumMod val="65000"/>
                        </a:schemeClr>
                      </a:solidFill>
                      <a:prstDash val="solid"/>
                    </a:lnR>
                    <a:lnT w="12700">
                      <a:solidFill>
                        <a:schemeClr val="bg1">
                          <a:lumMod val="65000"/>
                        </a:schemeClr>
                      </a:solidFill>
                      <a:prstDash val="solid"/>
                    </a:lnT>
                    <a:lnB w="12700">
                      <a:solidFill>
                        <a:schemeClr val="bg1">
                          <a:lumMod val="65000"/>
                        </a:schemeClr>
                      </a:solidFill>
                      <a:prstDash val="solid"/>
                    </a:lnB>
                  </a:tcPr>
                </a:tc>
                <a:tc>
                  <a:txBody>
                    <a:bodyPr/>
                    <a:p>
                      <a:pPr algn="ctr">
                        <a:buNone/>
                      </a:pPr>
                      <a:r>
                        <a:rPr lang="en-US" altLang="zh-CN"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&lt;50 </a:t>
                      </a:r>
                      <a:r>
                        <a:rPr lang="zh-CN" altLang="en-US"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页</a:t>
                      </a:r>
                      <a:endParaRPr lang="zh-CN" altLang="en-US">
                        <a:solidFill>
                          <a:schemeClr val="bg1"/>
                        </a:solidFill>
                      </a:endParaRPr>
                    </a:p>
                  </a:txBody>
                  <a:tcPr anchor="ctr" anchorCtr="0">
                    <a:lnL w="12700">
                      <a:solidFill>
                        <a:schemeClr val="bg1">
                          <a:lumMod val="65000"/>
                        </a:schemeClr>
                      </a:solidFill>
                      <a:prstDash val="solid"/>
                    </a:lnL>
                    <a:lnR w="12700">
                      <a:solidFill>
                        <a:schemeClr val="bg1">
                          <a:lumMod val="65000"/>
                        </a:schemeClr>
                      </a:solidFill>
                      <a:prstDash val="solid"/>
                    </a:lnR>
                    <a:lnT w="12700">
                      <a:solidFill>
                        <a:schemeClr val="bg1">
                          <a:lumMod val="65000"/>
                        </a:schemeClr>
                      </a:solidFill>
                      <a:prstDash val="solid"/>
                    </a:lnT>
                    <a:lnB w="12700">
                      <a:solidFill>
                        <a:schemeClr val="bg1">
                          <a:lumMod val="65000"/>
                        </a:schemeClr>
                      </a:solidFill>
                      <a:prstDash val="solid"/>
                    </a:lnB>
                  </a:tcPr>
                </a:tc>
                <a:tc>
                  <a:txBody>
                    <a:bodyPr/>
                    <a:p>
                      <a:pPr algn="ctr">
                        <a:buNone/>
                      </a:pPr>
                      <a:r>
                        <a:rPr lang="en-US" altLang="zh-CN"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&gt;150 </a:t>
                      </a:r>
                      <a:r>
                        <a:rPr lang="zh-CN" altLang="en-US"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页</a:t>
                      </a:r>
                      <a:endParaRPr lang="zh-CN" altLang="en-US">
                        <a:solidFill>
                          <a:schemeClr val="bg1"/>
                        </a:solidFill>
                      </a:endParaRPr>
                    </a:p>
                  </a:txBody>
                  <a:tcPr anchor="ctr" anchorCtr="0">
                    <a:lnL w="12700">
                      <a:solidFill>
                        <a:schemeClr val="bg1">
                          <a:lumMod val="65000"/>
                        </a:schemeClr>
                      </a:solidFill>
                      <a:prstDash val="solid"/>
                    </a:lnL>
                    <a:lnT w="12700">
                      <a:solidFill>
                        <a:schemeClr val="bg1">
                          <a:lumMod val="65000"/>
                        </a:schemeClr>
                      </a:solidFill>
                      <a:prstDash val="solid"/>
                    </a:lnT>
                    <a:lnB w="12700">
                      <a:solidFill>
                        <a:schemeClr val="bg1">
                          <a:lumMod val="65000"/>
                        </a:schemeClr>
                      </a:solidFill>
                      <a:prstDash val="solid"/>
                    </a:lnB>
                  </a:tcPr>
                </a:tc>
              </a:tr>
              <a:tr h="430530">
                <a:tc>
                  <a:txBody>
                    <a:bodyPr/>
                    <a:p>
                      <a:pPr algn="ctr">
                        <a:buNone/>
                      </a:pPr>
                      <a:r>
                        <a:rPr lang="zh-CN" altLang="en-US"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自然流量占比</a:t>
                      </a:r>
                      <a:endParaRPr lang="zh-CN" altLang="en-US">
                        <a:solidFill>
                          <a:schemeClr val="bg1"/>
                        </a:solidFill>
                      </a:endParaRPr>
                    </a:p>
                  </a:txBody>
                  <a:tcPr anchor="ctr" anchorCtr="0">
                    <a:lnR w="12700">
                      <a:solidFill>
                        <a:schemeClr val="bg1">
                          <a:lumMod val="65000"/>
                        </a:schemeClr>
                      </a:solidFill>
                      <a:prstDash val="solid"/>
                    </a:lnR>
                    <a:lnT w="12700">
                      <a:solidFill>
                        <a:schemeClr val="bg1">
                          <a:lumMod val="65000"/>
                        </a:schemeClr>
                      </a:solidFill>
                      <a:prstDash val="solid"/>
                    </a:lnT>
                    <a:lnB w="12700">
                      <a:solidFill>
                        <a:schemeClr val="bg1">
                          <a:lumMod val="65000"/>
                        </a:schemeClr>
                      </a:solidFill>
                      <a:prstDash val="solid"/>
                    </a:lnB>
                  </a:tcPr>
                </a:tc>
                <a:tc>
                  <a:txBody>
                    <a:bodyPr/>
                    <a:p>
                      <a:pPr algn="ctr">
                        <a:buNone/>
                      </a:pPr>
                      <a:r>
                        <a:rPr lang="en-US" altLang="zh-CN"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&lt;30%</a:t>
                      </a:r>
                      <a:endParaRPr lang="zh-CN" altLang="en-US">
                        <a:solidFill>
                          <a:schemeClr val="bg1"/>
                        </a:solidFill>
                      </a:endParaRPr>
                    </a:p>
                  </a:txBody>
                  <a:tcPr anchor="ctr" anchorCtr="0">
                    <a:lnL w="12700">
                      <a:solidFill>
                        <a:schemeClr val="bg1">
                          <a:lumMod val="65000"/>
                        </a:schemeClr>
                      </a:solidFill>
                      <a:prstDash val="solid"/>
                    </a:lnL>
                    <a:lnR w="12700">
                      <a:solidFill>
                        <a:schemeClr val="bg1">
                          <a:lumMod val="65000"/>
                        </a:schemeClr>
                      </a:solidFill>
                      <a:prstDash val="solid"/>
                    </a:lnR>
                    <a:lnT w="12700">
                      <a:solidFill>
                        <a:schemeClr val="bg1">
                          <a:lumMod val="65000"/>
                        </a:schemeClr>
                      </a:solidFill>
                      <a:prstDash val="solid"/>
                    </a:lnT>
                    <a:lnB w="12700">
                      <a:solidFill>
                        <a:schemeClr val="bg1">
                          <a:lumMod val="65000"/>
                        </a:schemeClr>
                      </a:solidFill>
                      <a:prstDash val="solid"/>
                    </a:lnB>
                  </a:tcPr>
                </a:tc>
                <a:tc>
                  <a:txBody>
                    <a:bodyPr/>
                    <a:p>
                      <a:pPr algn="ctr">
                        <a:buNone/>
                      </a:pPr>
                      <a:r>
                        <a:rPr lang="en-US" altLang="zh-CN"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&gt;60%</a:t>
                      </a:r>
                      <a:endParaRPr lang="zh-CN" altLang="en-US">
                        <a:solidFill>
                          <a:schemeClr val="bg1"/>
                        </a:solidFill>
                      </a:endParaRPr>
                    </a:p>
                  </a:txBody>
                  <a:tcPr anchor="ctr" anchorCtr="0">
                    <a:lnL w="12700">
                      <a:solidFill>
                        <a:schemeClr val="bg1">
                          <a:lumMod val="65000"/>
                        </a:schemeClr>
                      </a:solidFill>
                      <a:prstDash val="solid"/>
                    </a:lnL>
                    <a:lnT w="12700">
                      <a:solidFill>
                        <a:schemeClr val="bg1">
                          <a:lumMod val="65000"/>
                        </a:schemeClr>
                      </a:solidFill>
                      <a:prstDash val="solid"/>
                    </a:lnT>
                    <a:lnB w="12700">
                      <a:solidFill>
                        <a:schemeClr val="bg1">
                          <a:lumMod val="65000"/>
                        </a:schemeClr>
                      </a:solidFill>
                      <a:prstDash val="solid"/>
                    </a:lnB>
                  </a:tcPr>
                </a:tc>
              </a:tr>
              <a:tr h="430530">
                <a:tc>
                  <a:txBody>
                    <a:bodyPr/>
                    <a:p>
                      <a:pPr algn="ctr">
                        <a:buNone/>
                      </a:pPr>
                      <a:r>
                        <a:rPr lang="zh-CN" altLang="en-US"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网站跳出率</a:t>
                      </a:r>
                      <a:endParaRPr lang="zh-CN" altLang="en-US">
                        <a:solidFill>
                          <a:schemeClr val="bg1"/>
                        </a:solidFill>
                      </a:endParaRPr>
                    </a:p>
                  </a:txBody>
                  <a:tcPr anchor="ctr" anchorCtr="0">
                    <a:lnR w="12700">
                      <a:solidFill>
                        <a:schemeClr val="bg1">
                          <a:lumMod val="65000"/>
                        </a:schemeClr>
                      </a:solidFill>
                      <a:prstDash val="solid"/>
                    </a:lnR>
                    <a:lnT w="12700">
                      <a:solidFill>
                        <a:schemeClr val="bg1">
                          <a:lumMod val="65000"/>
                        </a:schemeClr>
                      </a:solidFill>
                      <a:prstDash val="solid"/>
                    </a:lnT>
                    <a:lnB w="12700">
                      <a:solidFill>
                        <a:schemeClr val="bg1">
                          <a:lumMod val="65000"/>
                        </a:schemeClr>
                      </a:solidFill>
                      <a:prstDash val="solid"/>
                    </a:lnB>
                  </a:tcPr>
                </a:tc>
                <a:tc>
                  <a:txBody>
                    <a:bodyPr/>
                    <a:p>
                      <a:pPr algn="ctr">
                        <a:buNone/>
                      </a:pPr>
                      <a:r>
                        <a:rPr lang="en-US" altLang="zh-CN"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&gt;60%</a:t>
                      </a:r>
                      <a:endParaRPr lang="zh-CN" altLang="en-US">
                        <a:solidFill>
                          <a:schemeClr val="bg1"/>
                        </a:solidFill>
                      </a:endParaRPr>
                    </a:p>
                  </a:txBody>
                  <a:tcPr anchor="ctr" anchorCtr="0">
                    <a:lnL w="12700">
                      <a:solidFill>
                        <a:schemeClr val="bg1">
                          <a:lumMod val="65000"/>
                        </a:schemeClr>
                      </a:solidFill>
                      <a:prstDash val="solid"/>
                    </a:lnL>
                    <a:lnR w="12700">
                      <a:solidFill>
                        <a:schemeClr val="bg1">
                          <a:lumMod val="65000"/>
                        </a:schemeClr>
                      </a:solidFill>
                      <a:prstDash val="solid"/>
                    </a:lnR>
                    <a:lnT w="12700">
                      <a:solidFill>
                        <a:schemeClr val="bg1">
                          <a:lumMod val="65000"/>
                        </a:schemeClr>
                      </a:solidFill>
                      <a:prstDash val="solid"/>
                    </a:lnT>
                    <a:lnB w="12700">
                      <a:solidFill>
                        <a:schemeClr val="bg1">
                          <a:lumMod val="65000"/>
                        </a:schemeClr>
                      </a:solidFill>
                      <a:prstDash val="solid"/>
                    </a:lnB>
                  </a:tcPr>
                </a:tc>
                <a:tc>
                  <a:txBody>
                    <a:bodyPr/>
                    <a:p>
                      <a:pPr algn="ctr">
                        <a:buNone/>
                      </a:pPr>
                      <a:r>
                        <a:rPr lang="en-US" altLang="zh-CN"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&lt;40%</a:t>
                      </a:r>
                      <a:endParaRPr lang="zh-CN" altLang="en-US">
                        <a:solidFill>
                          <a:schemeClr val="bg1"/>
                        </a:solidFill>
                      </a:endParaRPr>
                    </a:p>
                  </a:txBody>
                  <a:tcPr anchor="ctr" anchorCtr="0">
                    <a:lnL w="12700">
                      <a:solidFill>
                        <a:schemeClr val="bg1">
                          <a:lumMod val="65000"/>
                        </a:schemeClr>
                      </a:solidFill>
                      <a:prstDash val="solid"/>
                    </a:lnL>
                    <a:lnT w="12700">
                      <a:solidFill>
                        <a:schemeClr val="bg1">
                          <a:lumMod val="65000"/>
                        </a:schemeClr>
                      </a:solidFill>
                      <a:prstDash val="solid"/>
                    </a:lnT>
                    <a:lnB w="12700">
                      <a:solidFill>
                        <a:schemeClr val="bg1">
                          <a:lumMod val="65000"/>
                        </a:schemeClr>
                      </a:solidFill>
                      <a:prstDash val="solid"/>
                    </a:lnB>
                  </a:tcPr>
                </a:tc>
              </a:tr>
              <a:tr h="430530">
                <a:tc>
                  <a:txBody>
                    <a:bodyPr/>
                    <a:p>
                      <a:pPr algn="ctr">
                        <a:buNone/>
                      </a:pPr>
                      <a:r>
                        <a:rPr lang="zh-CN" altLang="en-US"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用户平均访问时长</a:t>
                      </a:r>
                      <a:endParaRPr lang="zh-CN" altLang="en-US">
                        <a:solidFill>
                          <a:schemeClr val="bg1"/>
                        </a:solidFill>
                      </a:endParaRPr>
                    </a:p>
                  </a:txBody>
                  <a:tcPr anchor="ctr" anchorCtr="0">
                    <a:lnR w="12700">
                      <a:solidFill>
                        <a:schemeClr val="bg1">
                          <a:lumMod val="65000"/>
                        </a:schemeClr>
                      </a:solidFill>
                      <a:prstDash val="solid"/>
                    </a:lnR>
                    <a:lnT w="12700">
                      <a:solidFill>
                        <a:schemeClr val="bg1">
                          <a:lumMod val="65000"/>
                        </a:schemeClr>
                      </a:solidFill>
                      <a:prstDash val="solid"/>
                    </a:lnT>
                  </a:tcPr>
                </a:tc>
                <a:tc>
                  <a:txBody>
                    <a:bodyPr/>
                    <a:p>
                      <a:pPr algn="ctr">
                        <a:buNone/>
                      </a:pPr>
                      <a:r>
                        <a:rPr lang="en-US" altLang="zh-CN"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&lt;1</a:t>
                      </a:r>
                      <a:r>
                        <a:rPr lang="zh-CN" altLang="en-US"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分钟</a:t>
                      </a:r>
                      <a:endParaRPr lang="zh-CN" altLang="en-US">
                        <a:solidFill>
                          <a:schemeClr val="bg1"/>
                        </a:solidFill>
                      </a:endParaRPr>
                    </a:p>
                  </a:txBody>
                  <a:tcPr anchor="ctr" anchorCtr="0">
                    <a:lnL w="12700">
                      <a:solidFill>
                        <a:schemeClr val="bg1">
                          <a:lumMod val="65000"/>
                        </a:schemeClr>
                      </a:solidFill>
                      <a:prstDash val="solid"/>
                    </a:lnL>
                    <a:lnR w="12700">
                      <a:solidFill>
                        <a:schemeClr val="bg1">
                          <a:lumMod val="65000"/>
                        </a:schemeClr>
                      </a:solidFill>
                      <a:prstDash val="solid"/>
                    </a:lnR>
                    <a:lnT w="12700">
                      <a:solidFill>
                        <a:schemeClr val="bg1">
                          <a:lumMod val="65000"/>
                        </a:schemeClr>
                      </a:solidFill>
                      <a:prstDash val="solid"/>
                    </a:lnT>
                  </a:tcPr>
                </a:tc>
                <a:tc>
                  <a:txBody>
                    <a:bodyPr/>
                    <a:p>
                      <a:pPr algn="ctr">
                        <a:buNone/>
                      </a:pPr>
                      <a:r>
                        <a:rPr lang="en-US" altLang="zh-CN"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&gt;2</a:t>
                      </a:r>
                      <a:r>
                        <a:rPr lang="zh-CN" altLang="en-US" sz="18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分钟</a:t>
                      </a:r>
                      <a:endParaRPr lang="zh-CN" altLang="en-US">
                        <a:solidFill>
                          <a:schemeClr val="bg1"/>
                        </a:solidFill>
                      </a:endParaRPr>
                    </a:p>
                  </a:txBody>
                  <a:tcPr anchor="ctr" anchorCtr="0">
                    <a:lnL w="12700">
                      <a:solidFill>
                        <a:schemeClr val="bg1">
                          <a:lumMod val="65000"/>
                        </a:schemeClr>
                      </a:solidFill>
                      <a:prstDash val="solid"/>
                    </a:lnL>
                    <a:lnT w="12700">
                      <a:solidFill>
                        <a:schemeClr val="bg1">
                          <a:lumMod val="65000"/>
                        </a:schemeClr>
                      </a:solidFill>
                      <a:prstDash val="solid"/>
                    </a:lnT>
                  </a:tcPr>
                </a:tc>
              </a:tr>
            </a:tbl>
          </a:graphicData>
        </a:graphic>
      </p:graphicFrame>
      <p:sp>
        <p:nvSpPr>
          <p:cNvPr id="40" name="TextBox 39"/>
          <p:cNvSpPr txBox="1"/>
          <p:nvPr/>
        </p:nvSpPr>
        <p:spPr>
          <a:xfrm>
            <a:off x="4479925" y="4354830"/>
            <a:ext cx="5984875" cy="718820"/>
          </a:xfrm>
          <a:prstGeom prst="rect">
            <a:avLst/>
          </a:prstGeom>
          <a:noFill/>
        </p:spPr>
        <p:txBody>
          <a:bodyPr wrap="square" lIns="0" tIns="0" rIns="0" bIns="0" rtlCol="0">
            <a:spAutoFit/>
          </a:bodyPr>
          <a:p>
            <a:pPr lvl="0" algn="ctr">
              <a:lnSpc>
                <a:spcPct val="130000"/>
              </a:lnSpc>
              <a:spcBef>
                <a:spcPct val="0"/>
              </a:spcBef>
              <a:defRPr/>
            </a:pPr>
            <a:r>
              <a:rPr lang="en-US" altLang="zh-CN"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    </a:t>
            </a:r>
            <a:r>
              <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实施上述</a:t>
            </a:r>
            <a:r>
              <a:rPr lang="en-US" altLang="zh-CN"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SEO</a:t>
            </a:r>
            <a:r>
              <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策略将有助于本系统在高校内的推广，</a:t>
            </a:r>
            <a:endPar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lvl="0" algn="ctr">
              <a:lnSpc>
                <a:spcPct val="130000"/>
              </a:lnSpc>
              <a:spcBef>
                <a:spcPct val="0"/>
              </a:spcBef>
              <a:defRPr/>
            </a:pPr>
            <a:r>
              <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快速增强平台的使用人数。</a:t>
            </a:r>
            <a:endPar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400" fill="hold"/>
                                        <p:tgtEl>
                                          <p:spTgt spid="7"/>
                                        </p:tgtEl>
                                        <p:attrNameLst>
                                          <p:attrName>ppt_x</p:attrName>
                                        </p:attrNameLst>
                                      </p:cBhvr>
                                      <p:tavLst>
                                        <p:tav tm="0">
                                          <p:val>
                                            <p:strVal val="#ppt_x"/>
                                          </p:val>
                                        </p:tav>
                                        <p:tav tm="100000">
                                          <p:val>
                                            <p:strVal val="#ppt_x"/>
                                          </p:val>
                                        </p:tav>
                                      </p:tavLst>
                                    </p:anim>
                                    <p:anim calcmode="lin" valueType="num">
                                      <p:cBhvr additive="base">
                                        <p:cTn id="8" dur="4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300" fill="hold"/>
                                        <p:tgtEl>
                                          <p:spTgt spid="40"/>
                                        </p:tgtEl>
                                        <p:attrNameLst>
                                          <p:attrName>ppt_x</p:attrName>
                                        </p:attrNameLst>
                                      </p:cBhvr>
                                      <p:tavLst>
                                        <p:tav tm="0">
                                          <p:val>
                                            <p:strVal val="1+#ppt_w/2"/>
                                          </p:val>
                                        </p:tav>
                                        <p:tav tm="100000">
                                          <p:val>
                                            <p:strVal val="#ppt_x"/>
                                          </p:val>
                                        </p:tav>
                                      </p:tavLst>
                                    </p:anim>
                                    <p:anim calcmode="lin" valueType="num">
                                      <p:cBhvr additive="base">
                                        <p:cTn id="17" dur="3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506395" y="2144010"/>
            <a:ext cx="5059680" cy="1568450"/>
          </a:xfrm>
          <a:prstGeom prst="rect">
            <a:avLst/>
          </a:prstGeom>
          <a:noFill/>
        </p:spPr>
        <p:txBody>
          <a:bodyPr wrap="none" rtlCol="0">
            <a:spAutoFit/>
          </a:bodyPr>
          <a:lstStyle/>
          <a:p>
            <a:pPr algn="ctr"/>
            <a:r>
              <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sym typeface="+mn-ea"/>
              </a:rPr>
              <a:t>Web应用性能和</a:t>
            </a:r>
            <a:endPar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sym typeface="+mn-ea"/>
            </a:endParaRPr>
          </a:p>
          <a:p>
            <a:pPr algn="ctr"/>
            <a:r>
              <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sym typeface="+mn-ea"/>
              </a:rPr>
              <a:t>可用性分析与调优</a:t>
            </a:r>
            <a:endPar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46" name="文本框 45"/>
          <p:cNvSpPr txBox="1"/>
          <p:nvPr/>
        </p:nvSpPr>
        <p:spPr>
          <a:xfrm>
            <a:off x="5115683" y="3809773"/>
            <a:ext cx="5839834" cy="275590"/>
          </a:xfrm>
          <a:prstGeom prst="rect">
            <a:avLst/>
          </a:prstGeom>
          <a:noFill/>
        </p:spPr>
        <p:txBody>
          <a:bodyPr wrap="square" rtlCol="0">
            <a:spAutoFit/>
          </a:bodyPr>
          <a:lstStyle/>
          <a:p>
            <a:pPr algn="ctr">
              <a:lnSpc>
                <a:spcPct val="120000"/>
              </a:lnSpc>
            </a:pPr>
            <a:r>
              <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Performance and availability analysis and optimization of web applications</a:t>
            </a:r>
            <a:endPar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17" name="等腰三角形 16"/>
          <p:cNvSpPr/>
          <p:nvPr/>
        </p:nvSpPr>
        <p:spPr>
          <a:xfrm rot="10800000">
            <a:off x="1775848" y="2449866"/>
            <a:ext cx="2609342" cy="2431466"/>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2091766" y="3712376"/>
            <a:ext cx="1053605" cy="981782"/>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353073" y="1066800"/>
            <a:ext cx="921127" cy="1714066"/>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94633" y="3761645"/>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05052" y="2898264"/>
            <a:ext cx="944880" cy="1014730"/>
          </a:xfrm>
          <a:prstGeom prst="rect">
            <a:avLst/>
          </a:prstGeom>
          <a:noFill/>
        </p:spPr>
        <p:txBody>
          <a:bodyPr wrap="none" rtlCol="0">
            <a:spAutoFit/>
          </a:bodyPr>
          <a:lstStyle/>
          <a:p>
            <a:pPr algn="ctr"/>
            <a:r>
              <a:rPr lang="en-US" altLang="zh-CN" sz="6000" dirty="0">
                <a:solidFill>
                  <a:schemeClr val="bg1"/>
                </a:solidFill>
                <a:effectLst>
                  <a:outerShdw blurRad="25400" dist="25400" dir="2700000" algn="tl">
                    <a:srgbClr val="000000">
                      <a:alpha val="20000"/>
                    </a:srgbClr>
                  </a:outerShdw>
                </a:effectLst>
                <a:latin typeface="思源黑体" panose="020B0500000000000000" pitchFamily="34" charset="-122"/>
              </a:rPr>
              <a:t>11</a:t>
            </a:r>
            <a:endParaRPr lang="en-US" altLang="zh-CN" sz="6000" dirty="0">
              <a:solidFill>
                <a:schemeClr val="bg1"/>
              </a:solidFill>
              <a:effectLst>
                <a:outerShdw blurRad="25400" dist="25400" dir="2700000" algn="tl">
                  <a:srgbClr val="000000">
                    <a:alpha val="20000"/>
                  </a:srgbClr>
                </a:outerShdw>
              </a:effectLst>
              <a:latin typeface="思源黑体" panose="020B0500000000000000" pitchFamily="34" charset="-122"/>
            </a:endParaRPr>
          </a:p>
        </p:txBody>
      </p:sp>
      <p:sp>
        <p:nvSpPr>
          <p:cNvPr id="21" name="文本框 20"/>
          <p:cNvSpPr txBox="1"/>
          <p:nvPr/>
        </p:nvSpPr>
        <p:spPr>
          <a:xfrm>
            <a:off x="2618312" y="261882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思源黑体" panose="020B0500000000000000" pitchFamily="34" charset="-122"/>
              </a:rPr>
              <a:t>TASK</a:t>
            </a:r>
            <a:endParaRPr lang="en-US" altLang="zh-CN" dirty="0">
              <a:solidFill>
                <a:schemeClr val="bg1"/>
              </a:solidFill>
              <a:effectLst>
                <a:outerShdw blurRad="25400" dist="25400" dir="2700000" algn="tl">
                  <a:srgbClr val="000000">
                    <a:alpha val="20000"/>
                  </a:srgbClr>
                </a:outerShdw>
              </a:effectLst>
              <a:latin typeface="思源黑体" panose="020B0500000000000000" pitchFamily="34" charset="-122"/>
            </a:endParaRPr>
          </a:p>
        </p:txBody>
      </p:sp>
      <p:sp>
        <p:nvSpPr>
          <p:cNvPr id="24" name="等腰三角形 23"/>
          <p:cNvSpPr/>
          <p:nvPr/>
        </p:nvSpPr>
        <p:spPr>
          <a:xfrm>
            <a:off x="3649416" y="2165938"/>
            <a:ext cx="552596" cy="514927"/>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110009" y="5844670"/>
            <a:ext cx="250563" cy="466257"/>
          </a:xfrm>
          <a:prstGeom prst="line">
            <a:avLst/>
          </a:prstGeom>
          <a:ln w="19050">
            <a:solidFill>
              <a:srgbClr val="BA8F2D">
                <a:alpha val="80000"/>
              </a:srgbClr>
            </a:solidFill>
          </a:ln>
        </p:spPr>
        <p:style>
          <a:lnRef idx="1">
            <a:schemeClr val="accent1"/>
          </a:lnRef>
          <a:fillRef idx="0">
            <a:schemeClr val="accent1"/>
          </a:fillRef>
          <a:effectRef idx="0">
            <a:schemeClr val="accent1"/>
          </a:effectRef>
          <a:fontRef idx="minor">
            <a:schemeClr val="tx1"/>
          </a:fontRef>
        </p:style>
      </p:cxnSp>
      <p:sp>
        <p:nvSpPr>
          <p:cNvPr id="30" name="等腰三角形 29"/>
          <p:cNvSpPr/>
          <p:nvPr/>
        </p:nvSpPr>
        <p:spPr>
          <a:xfrm rot="10800000">
            <a:off x="3607662" y="4878194"/>
            <a:ext cx="308065" cy="287065"/>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851116" y="4646032"/>
            <a:ext cx="368968" cy="0"/>
          </a:xfrm>
          <a:prstGeom prst="line">
            <a:avLst/>
          </a:prstGeom>
          <a:ln w="38100">
            <a:solidFill>
              <a:srgbClr val="BA8F2D"/>
            </a:solidFill>
          </a:ln>
          <a:effectLst>
            <a:outerShdw blurRad="254000" dist="63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1000" fill="hold"/>
                                        <p:tgtEl>
                                          <p:spTgt spid="21"/>
                                        </p:tgtEl>
                                        <p:attrNameLst>
                                          <p:attrName>ppt_x</p:attrName>
                                        </p:attrNameLst>
                                      </p:cBhvr>
                                      <p:tavLst>
                                        <p:tav tm="0">
                                          <p:val>
                                            <p:strVal val="0-#ppt_w/2"/>
                                          </p:val>
                                        </p:tav>
                                        <p:tav tm="100000">
                                          <p:val>
                                            <p:strVal val="#ppt_x"/>
                                          </p:val>
                                        </p:tav>
                                      </p:tavLst>
                                    </p:anim>
                                    <p:anim calcmode="lin" valueType="num">
                                      <p:cBhvr additive="base">
                                        <p:cTn id="25" dur="1000" fill="hold"/>
                                        <p:tgtEl>
                                          <p:spTgt spid="21"/>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1+#ppt_w/2"/>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1+#ppt_w/2"/>
                                          </p:val>
                                        </p:tav>
                                        <p:tav tm="100000">
                                          <p:val>
                                            <p:strVal val="#ppt_x"/>
                                          </p:val>
                                        </p:tav>
                                      </p:tavLst>
                                    </p:anim>
                                    <p:anim calcmode="lin" valueType="num">
                                      <p:cBhvr additive="base">
                                        <p:cTn id="37" dur="500" fill="hold"/>
                                        <p:tgtEl>
                                          <p:spTgt spid="30"/>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1000" fill="hold"/>
                                        <p:tgtEl>
                                          <p:spTgt spid="11"/>
                                        </p:tgtEl>
                                        <p:attrNameLst>
                                          <p:attrName>ppt_x</p:attrName>
                                        </p:attrNameLst>
                                      </p:cBhvr>
                                      <p:tavLst>
                                        <p:tav tm="0">
                                          <p:val>
                                            <p:strVal val="1+#ppt_w/2"/>
                                          </p:val>
                                        </p:tav>
                                        <p:tav tm="100000">
                                          <p:val>
                                            <p:strVal val="#ppt_x"/>
                                          </p:val>
                                        </p:tav>
                                      </p:tavLst>
                                    </p:anim>
                                    <p:anim calcmode="lin" valueType="num">
                                      <p:cBhvr additive="base">
                                        <p:cTn id="41" dur="1000" fill="hold"/>
                                        <p:tgtEl>
                                          <p:spTgt spid="11"/>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1000"/>
                                  </p:stCondLst>
                                  <p:iterate type="lt">
                                    <p:tmPct val="10000"/>
                                  </p:iterate>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2"/>
                                        </p:tgtEl>
                                        <p:attrNameLst>
                                          <p:attrName>ppt_y</p:attrName>
                                        </p:attrNameLst>
                                      </p:cBhvr>
                                      <p:tavLst>
                                        <p:tav tm="0">
                                          <p:val>
                                            <p:strVal val="#ppt_y"/>
                                          </p:val>
                                        </p:tav>
                                        <p:tav tm="100000">
                                          <p:val>
                                            <p:strVal val="#ppt_y"/>
                                          </p:val>
                                        </p:tav>
                                      </p:tavLst>
                                    </p:anim>
                                    <p:anim calcmode="lin" valueType="num">
                                      <p:cBhvr>
                                        <p:cTn id="4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2"/>
                                        </p:tgtEl>
                                      </p:cBhvr>
                                    </p:animEffect>
                                  </p:childTnLst>
                                </p:cTn>
                              </p:par>
                              <p:par>
                                <p:cTn id="49" presetID="42" presetClass="entr" presetSubtype="0" fill="hold" grpId="0" nodeType="withEffect">
                                  <p:stCondLst>
                                    <p:cond delay="175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1000"/>
                                        <p:tgtEl>
                                          <p:spTgt spid="46"/>
                                        </p:tgtEl>
                                      </p:cBhvr>
                                    </p:animEffect>
                                    <p:anim calcmode="lin" valueType="num">
                                      <p:cBhvr>
                                        <p:cTn id="52" dur="1000" fill="hold"/>
                                        <p:tgtEl>
                                          <p:spTgt spid="46"/>
                                        </p:tgtEl>
                                        <p:attrNameLst>
                                          <p:attrName>ppt_x</p:attrName>
                                        </p:attrNameLst>
                                      </p:cBhvr>
                                      <p:tavLst>
                                        <p:tav tm="0">
                                          <p:val>
                                            <p:strVal val="#ppt_x"/>
                                          </p:val>
                                        </p:tav>
                                        <p:tav tm="100000">
                                          <p:val>
                                            <p:strVal val="#ppt_x"/>
                                          </p:val>
                                        </p:tav>
                                      </p:tavLst>
                                    </p:anim>
                                    <p:anim calcmode="lin" valueType="num">
                                      <p:cBhvr>
                                        <p:cTn id="53" dur="1000" fill="hold"/>
                                        <p:tgtEl>
                                          <p:spTgt spid="46"/>
                                        </p:tgtEl>
                                        <p:attrNameLst>
                                          <p:attrName>ppt_y</p:attrName>
                                        </p:attrNameLst>
                                      </p:cBhvr>
                                      <p:tavLst>
                                        <p:tav tm="0">
                                          <p:val>
                                            <p:strVal val="#ppt_y+.1"/>
                                          </p:val>
                                        </p:tav>
                                        <p:tav tm="100000">
                                          <p:val>
                                            <p:strVal val="#ppt_y"/>
                                          </p:val>
                                        </p:tav>
                                      </p:tavLst>
                                    </p:anim>
                                  </p:childTnLst>
                                </p:cTn>
                              </p:par>
                              <p:par>
                                <p:cTn id="54" presetID="16" presetClass="entr" presetSubtype="21" fill="hold" nodeType="withEffect">
                                  <p:stCondLst>
                                    <p:cond delay="2250"/>
                                  </p:stCondLst>
                                  <p:childTnLst>
                                    <p:set>
                                      <p:cBhvr>
                                        <p:cTn id="55" dur="1" fill="hold">
                                          <p:stCondLst>
                                            <p:cond delay="0"/>
                                          </p:stCondLst>
                                        </p:cTn>
                                        <p:tgtEl>
                                          <p:spTgt spid="6"/>
                                        </p:tgtEl>
                                        <p:attrNameLst>
                                          <p:attrName>style.visibility</p:attrName>
                                        </p:attrNameLst>
                                      </p:cBhvr>
                                      <p:to>
                                        <p:strVal val="visible"/>
                                      </p:to>
                                    </p:set>
                                    <p:animEffect transition="in" filter="barn(inVertical)">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6" grpId="0"/>
      <p:bldP spid="17" grpId="0" bldLvl="0" animBg="1"/>
      <p:bldP spid="18" grpId="0" bldLvl="0" animBg="1"/>
      <p:bldP spid="11" grpId="0"/>
      <p:bldP spid="21" grpId="0"/>
      <p:bldP spid="24" grpId="0" bldLvl="0" animBg="1"/>
      <p:bldP spid="3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
          <p:cNvSpPr>
            <a:spLocks noChangeAspect="1"/>
          </p:cNvSpPr>
          <p:nvPr>
            <p:custDataLst>
              <p:tags r:id="rId1"/>
            </p:custDataLst>
          </p:nvPr>
        </p:nvSpPr>
        <p:spPr>
          <a:xfrm>
            <a:off x="1197610" y="2474595"/>
            <a:ext cx="596265" cy="596265"/>
          </a:xfrm>
          <a:prstGeom prst="ellipse">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dirty="0">
                <a:latin typeface="思源黑体" panose="020B0500000000000000" pitchFamily="34" charset="-122"/>
                <a:ea typeface="思源黑体" panose="020B0500000000000000" pitchFamily="34" charset="-122"/>
                <a:cs typeface="+mn-ea"/>
                <a:sym typeface="+mn-lt"/>
              </a:rPr>
              <a:t>01</a:t>
            </a:r>
            <a:endParaRPr lang="id-ID" dirty="0">
              <a:latin typeface="思源黑体" panose="020B0500000000000000" pitchFamily="34" charset="-122"/>
              <a:ea typeface="思源黑体" panose="020B0500000000000000" pitchFamily="34" charset="-122"/>
              <a:cs typeface="+mn-ea"/>
              <a:sym typeface="+mn-lt"/>
            </a:endParaRPr>
          </a:p>
        </p:txBody>
      </p:sp>
      <p:sp>
        <p:nvSpPr>
          <p:cNvPr id="53" name="Rectangle 5"/>
          <p:cNvSpPr/>
          <p:nvPr>
            <p:custDataLst>
              <p:tags r:id="rId2"/>
            </p:custDataLst>
          </p:nvPr>
        </p:nvSpPr>
        <p:spPr bwMode="auto">
          <a:xfrm>
            <a:off x="1932940" y="2597150"/>
            <a:ext cx="388429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30000"/>
              </a:lnSpc>
              <a:spcBef>
                <a:spcPct val="0"/>
              </a:spcBef>
              <a:spcAft>
                <a:spcPct val="0"/>
              </a:spcAft>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页面资源体积（图片、</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CSS</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JS</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等文件的大小）</a:t>
            </a:r>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sp>
        <p:nvSpPr>
          <p:cNvPr id="54" name="Oval 4"/>
          <p:cNvSpPr>
            <a:spLocks noChangeAspect="1"/>
          </p:cNvSpPr>
          <p:nvPr>
            <p:custDataLst>
              <p:tags r:id="rId3"/>
            </p:custDataLst>
          </p:nvPr>
        </p:nvSpPr>
        <p:spPr>
          <a:xfrm>
            <a:off x="1200150" y="3467100"/>
            <a:ext cx="596265" cy="596265"/>
          </a:xfrm>
          <a:prstGeom prst="ellipse">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dirty="0">
                <a:latin typeface="思源黑体" panose="020B0500000000000000" pitchFamily="34" charset="-122"/>
                <a:ea typeface="思源黑体" panose="020B0500000000000000" pitchFamily="34" charset="-122"/>
                <a:cs typeface="+mn-ea"/>
                <a:sym typeface="+mn-lt"/>
              </a:rPr>
              <a:t>02</a:t>
            </a:r>
            <a:endParaRPr lang="id-ID" dirty="0">
              <a:latin typeface="思源黑体" panose="020B0500000000000000" pitchFamily="34" charset="-122"/>
              <a:ea typeface="思源黑体" panose="020B0500000000000000" pitchFamily="34" charset="-122"/>
              <a:cs typeface="+mn-ea"/>
              <a:sym typeface="+mn-lt"/>
            </a:endParaRPr>
          </a:p>
        </p:txBody>
      </p:sp>
      <p:sp>
        <p:nvSpPr>
          <p:cNvPr id="57" name="Rectangle 5"/>
          <p:cNvSpPr/>
          <p:nvPr>
            <p:custDataLst>
              <p:tags r:id="rId4"/>
            </p:custDataLst>
          </p:nvPr>
        </p:nvSpPr>
        <p:spPr bwMode="auto">
          <a:xfrm>
            <a:off x="1932940" y="3589020"/>
            <a:ext cx="388429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30000"/>
              </a:lnSpc>
              <a:spcBef>
                <a:spcPct val="0"/>
              </a:spcBef>
              <a:spcAft>
                <a:spcPct val="0"/>
              </a:spcAft>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后端响应速度（数据库查询是否高效）</a:t>
            </a:r>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sp>
        <p:nvSpPr>
          <p:cNvPr id="58" name="Oval 4"/>
          <p:cNvSpPr>
            <a:spLocks noChangeAspect="1"/>
          </p:cNvSpPr>
          <p:nvPr>
            <p:custDataLst>
              <p:tags r:id="rId5"/>
            </p:custDataLst>
          </p:nvPr>
        </p:nvSpPr>
        <p:spPr>
          <a:xfrm>
            <a:off x="1224280" y="4473575"/>
            <a:ext cx="596265" cy="596265"/>
          </a:xfrm>
          <a:prstGeom prst="ellipse">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dirty="0">
                <a:latin typeface="思源黑体" panose="020B0500000000000000" pitchFamily="34" charset="-122"/>
                <a:ea typeface="思源黑体" panose="020B0500000000000000" pitchFamily="34" charset="-122"/>
                <a:cs typeface="+mn-ea"/>
                <a:sym typeface="+mn-lt"/>
              </a:rPr>
              <a:t>03</a:t>
            </a:r>
            <a:endParaRPr lang="id-ID" dirty="0">
              <a:latin typeface="思源黑体" panose="020B0500000000000000" pitchFamily="34" charset="-122"/>
              <a:ea typeface="思源黑体" panose="020B0500000000000000" pitchFamily="34" charset="-122"/>
              <a:cs typeface="+mn-ea"/>
              <a:sym typeface="+mn-lt"/>
            </a:endParaRPr>
          </a:p>
        </p:txBody>
      </p:sp>
      <p:sp>
        <p:nvSpPr>
          <p:cNvPr id="61" name="Rectangle 5"/>
          <p:cNvSpPr/>
          <p:nvPr>
            <p:custDataLst>
              <p:tags r:id="rId6"/>
            </p:custDataLst>
          </p:nvPr>
        </p:nvSpPr>
        <p:spPr bwMode="auto">
          <a:xfrm>
            <a:off x="1957070" y="4594860"/>
            <a:ext cx="388429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30000"/>
              </a:lnSpc>
              <a:spcBef>
                <a:spcPct val="0"/>
              </a:spcBef>
              <a:spcAft>
                <a:spcPct val="0"/>
              </a:spcAft>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网络传输效率（是否开启压缩、使用</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 CDN</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a:t>
            </a:r>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sp>
        <p:nvSpPr>
          <p:cNvPr id="62" name="Oval 4"/>
          <p:cNvSpPr>
            <a:spLocks noChangeAspect="1"/>
          </p:cNvSpPr>
          <p:nvPr>
            <p:custDataLst>
              <p:tags r:id="rId7"/>
            </p:custDataLst>
          </p:nvPr>
        </p:nvSpPr>
        <p:spPr>
          <a:xfrm>
            <a:off x="1224280" y="5496560"/>
            <a:ext cx="596265" cy="596265"/>
          </a:xfrm>
          <a:prstGeom prst="ellipse">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dirty="0">
                <a:latin typeface="思源黑体" panose="020B0500000000000000" pitchFamily="34" charset="-122"/>
                <a:ea typeface="思源黑体" panose="020B0500000000000000" pitchFamily="34" charset="-122"/>
                <a:cs typeface="+mn-ea"/>
                <a:sym typeface="+mn-lt"/>
              </a:rPr>
              <a:t>04</a:t>
            </a:r>
            <a:endParaRPr lang="id-ID" dirty="0">
              <a:latin typeface="思源黑体" panose="020B0500000000000000" pitchFamily="34" charset="-122"/>
              <a:ea typeface="思源黑体" panose="020B0500000000000000" pitchFamily="34" charset="-122"/>
              <a:cs typeface="+mn-ea"/>
              <a:sym typeface="+mn-lt"/>
            </a:endParaRPr>
          </a:p>
        </p:txBody>
      </p:sp>
      <p:sp>
        <p:nvSpPr>
          <p:cNvPr id="65" name="Rectangle 5"/>
          <p:cNvSpPr/>
          <p:nvPr>
            <p:custDataLst>
              <p:tags r:id="rId8"/>
            </p:custDataLst>
          </p:nvPr>
        </p:nvSpPr>
        <p:spPr bwMode="auto">
          <a:xfrm>
            <a:off x="1957070" y="5617845"/>
            <a:ext cx="388429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30000"/>
              </a:lnSpc>
              <a:spcBef>
                <a:spcPct val="0"/>
              </a:spcBef>
              <a:spcAft>
                <a:spcPct val="0"/>
              </a:spcAft>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静态资源是否有缓存策略</a:t>
            </a:r>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sp>
        <p:nvSpPr>
          <p:cNvPr id="66" name="Oval 4"/>
          <p:cNvSpPr>
            <a:spLocks noChangeAspect="1"/>
          </p:cNvSpPr>
          <p:nvPr>
            <p:custDataLst>
              <p:tags r:id="rId9"/>
            </p:custDataLst>
          </p:nvPr>
        </p:nvSpPr>
        <p:spPr>
          <a:xfrm>
            <a:off x="6343650" y="2474595"/>
            <a:ext cx="596265" cy="596265"/>
          </a:xfrm>
          <a:prstGeom prst="ellipse">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dirty="0">
                <a:latin typeface="思源黑体" panose="020B0500000000000000" pitchFamily="34" charset="-122"/>
                <a:ea typeface="思源黑体" panose="020B0500000000000000" pitchFamily="34" charset="-122"/>
                <a:cs typeface="+mn-ea"/>
                <a:sym typeface="+mn-lt"/>
              </a:rPr>
              <a:t>01</a:t>
            </a:r>
            <a:endParaRPr lang="id-ID" dirty="0">
              <a:latin typeface="思源黑体" panose="020B0500000000000000" pitchFamily="34" charset="-122"/>
              <a:ea typeface="思源黑体" panose="020B0500000000000000" pitchFamily="34" charset="-122"/>
              <a:cs typeface="+mn-ea"/>
              <a:sym typeface="+mn-lt"/>
            </a:endParaRPr>
          </a:p>
        </p:txBody>
      </p:sp>
      <p:sp>
        <p:nvSpPr>
          <p:cNvPr id="69" name="Rectangle 5"/>
          <p:cNvSpPr/>
          <p:nvPr>
            <p:custDataLst>
              <p:tags r:id="rId10"/>
            </p:custDataLst>
          </p:nvPr>
        </p:nvSpPr>
        <p:spPr bwMode="auto">
          <a:xfrm>
            <a:off x="7076440" y="2595880"/>
            <a:ext cx="388429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30000"/>
              </a:lnSpc>
              <a:spcBef>
                <a:spcPct val="0"/>
              </a:spcBef>
              <a:spcAft>
                <a:spcPct val="0"/>
              </a:spcAft>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首次加载页面社团列表图片过多，影响加载速度；</a:t>
            </a:r>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sp>
        <p:nvSpPr>
          <p:cNvPr id="70" name="Oval 4"/>
          <p:cNvSpPr>
            <a:spLocks noChangeAspect="1"/>
          </p:cNvSpPr>
          <p:nvPr>
            <p:custDataLst>
              <p:tags r:id="rId11"/>
            </p:custDataLst>
          </p:nvPr>
        </p:nvSpPr>
        <p:spPr>
          <a:xfrm>
            <a:off x="6346190" y="3467100"/>
            <a:ext cx="596265" cy="596265"/>
          </a:xfrm>
          <a:prstGeom prst="ellipse">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dirty="0">
                <a:latin typeface="思源黑体" panose="020B0500000000000000" pitchFamily="34" charset="-122"/>
                <a:ea typeface="思源黑体" panose="020B0500000000000000" pitchFamily="34" charset="-122"/>
                <a:cs typeface="+mn-ea"/>
                <a:sym typeface="+mn-lt"/>
              </a:rPr>
              <a:t>02</a:t>
            </a:r>
            <a:endParaRPr lang="id-ID" dirty="0">
              <a:latin typeface="思源黑体" panose="020B0500000000000000" pitchFamily="34" charset="-122"/>
              <a:ea typeface="思源黑体" panose="020B0500000000000000" pitchFamily="34" charset="-122"/>
              <a:cs typeface="+mn-ea"/>
              <a:sym typeface="+mn-lt"/>
            </a:endParaRPr>
          </a:p>
        </p:txBody>
      </p:sp>
      <p:sp>
        <p:nvSpPr>
          <p:cNvPr id="73" name="Rectangle 5"/>
          <p:cNvSpPr/>
          <p:nvPr>
            <p:custDataLst>
              <p:tags r:id="rId12"/>
            </p:custDataLst>
          </p:nvPr>
        </p:nvSpPr>
        <p:spPr bwMode="auto">
          <a:xfrm>
            <a:off x="7078980" y="3589020"/>
            <a:ext cx="388429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30000"/>
              </a:lnSpc>
              <a:spcBef>
                <a:spcPct val="0"/>
              </a:spcBef>
              <a:spcAft>
                <a:spcPct val="0"/>
              </a:spcAft>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后端多表联合查询效率低，响应时间慢；</a:t>
            </a:r>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sp>
        <p:nvSpPr>
          <p:cNvPr id="74" name="Oval 4"/>
          <p:cNvSpPr>
            <a:spLocks noChangeAspect="1"/>
          </p:cNvSpPr>
          <p:nvPr>
            <p:custDataLst>
              <p:tags r:id="rId13"/>
            </p:custDataLst>
          </p:nvPr>
        </p:nvSpPr>
        <p:spPr>
          <a:xfrm>
            <a:off x="6370320" y="4473575"/>
            <a:ext cx="596265" cy="596265"/>
          </a:xfrm>
          <a:prstGeom prst="ellipse">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dirty="0">
                <a:latin typeface="思源黑体" panose="020B0500000000000000" pitchFamily="34" charset="-122"/>
                <a:ea typeface="思源黑体" panose="020B0500000000000000" pitchFamily="34" charset="-122"/>
                <a:cs typeface="+mn-ea"/>
                <a:sym typeface="+mn-lt"/>
              </a:rPr>
              <a:t>03</a:t>
            </a:r>
            <a:endParaRPr lang="id-ID" dirty="0">
              <a:latin typeface="思源黑体" panose="020B0500000000000000" pitchFamily="34" charset="-122"/>
              <a:ea typeface="思源黑体" panose="020B0500000000000000" pitchFamily="34" charset="-122"/>
              <a:cs typeface="+mn-ea"/>
              <a:sym typeface="+mn-lt"/>
            </a:endParaRPr>
          </a:p>
        </p:txBody>
      </p:sp>
      <p:sp>
        <p:nvSpPr>
          <p:cNvPr id="77" name="Rectangle 5"/>
          <p:cNvSpPr/>
          <p:nvPr>
            <p:custDataLst>
              <p:tags r:id="rId14"/>
            </p:custDataLst>
          </p:nvPr>
        </p:nvSpPr>
        <p:spPr bwMode="auto">
          <a:xfrm>
            <a:off x="7103110" y="4594860"/>
            <a:ext cx="388429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30000"/>
              </a:lnSpc>
              <a:spcBef>
                <a:spcPct val="0"/>
              </a:spcBef>
              <a:spcAft>
                <a:spcPct val="0"/>
              </a:spcAft>
            </a:pP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缺少浏览器缓存机制，重复加载资源；</a:t>
            </a:r>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sp>
        <p:nvSpPr>
          <p:cNvPr id="78" name="Oval 4"/>
          <p:cNvSpPr>
            <a:spLocks noChangeAspect="1"/>
          </p:cNvSpPr>
          <p:nvPr>
            <p:custDataLst>
              <p:tags r:id="rId15"/>
            </p:custDataLst>
          </p:nvPr>
        </p:nvSpPr>
        <p:spPr>
          <a:xfrm>
            <a:off x="6370320" y="5496560"/>
            <a:ext cx="596265" cy="596265"/>
          </a:xfrm>
          <a:prstGeom prst="ellipse">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dirty="0">
                <a:latin typeface="思源黑体" panose="020B0500000000000000" pitchFamily="34" charset="-122"/>
                <a:ea typeface="思源黑体" panose="020B0500000000000000" pitchFamily="34" charset="-122"/>
                <a:cs typeface="+mn-ea"/>
                <a:sym typeface="+mn-lt"/>
              </a:rPr>
              <a:t>04</a:t>
            </a:r>
            <a:endParaRPr lang="id-ID" dirty="0">
              <a:latin typeface="思源黑体" panose="020B0500000000000000" pitchFamily="34" charset="-122"/>
              <a:ea typeface="思源黑体" panose="020B0500000000000000" pitchFamily="34" charset="-122"/>
              <a:cs typeface="+mn-ea"/>
              <a:sym typeface="+mn-lt"/>
            </a:endParaRPr>
          </a:p>
        </p:txBody>
      </p:sp>
      <p:sp>
        <p:nvSpPr>
          <p:cNvPr id="81" name="Rectangle 5"/>
          <p:cNvSpPr/>
          <p:nvPr>
            <p:custDataLst>
              <p:tags r:id="rId16"/>
            </p:custDataLst>
          </p:nvPr>
        </p:nvSpPr>
        <p:spPr bwMode="auto">
          <a:xfrm>
            <a:off x="7103110" y="5617845"/>
            <a:ext cx="388429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30000"/>
              </a:lnSpc>
              <a:spcBef>
                <a:spcPct val="0"/>
              </a:spcBef>
              <a:spcAft>
                <a:spcPct val="0"/>
              </a:spcAft>
            </a:pP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CSS </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和</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 JS </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rPr>
              <a:t>文件未压缩，体积大，请求多</a:t>
            </a:r>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cs typeface="+mn-ea"/>
              <a:sym typeface="+mn-lt"/>
            </a:endParaRPr>
          </a:p>
        </p:txBody>
      </p:sp>
      <p:grpSp>
        <p:nvGrpSpPr>
          <p:cNvPr id="16" name="组合 15"/>
          <p:cNvGrpSpPr/>
          <p:nvPr/>
        </p:nvGrpSpPr>
        <p:grpSpPr>
          <a:xfrm>
            <a:off x="3713752" y="361948"/>
            <a:ext cx="4765766" cy="732637"/>
            <a:chOff x="3784390" y="377466"/>
            <a:chExt cx="4765766" cy="732637"/>
          </a:xfrm>
        </p:grpSpPr>
        <p:sp>
          <p:nvSpPr>
            <p:cNvPr id="17" name="矩形 16"/>
            <p:cNvSpPr/>
            <p:nvPr userDrawn="1"/>
          </p:nvSpPr>
          <p:spPr>
            <a:xfrm>
              <a:off x="4373035" y="377466"/>
              <a:ext cx="3589020" cy="607695"/>
            </a:xfrm>
            <a:prstGeom prst="rect">
              <a:avLst/>
            </a:prstGeom>
          </p:spPr>
          <p:txBody>
            <a:bodyPr wrap="square">
              <a:spAutoFit/>
            </a:bodyPr>
            <a:p>
              <a:pPr algn="ctr">
                <a:lnSpc>
                  <a:spcPct val="120000"/>
                </a:lnSpc>
              </a:pPr>
              <a:r>
                <a:rPr lang="en-US" altLang="zh-CN" sz="2800" dirty="0">
                  <a:solidFill>
                    <a:srgbClr val="2A3246"/>
                  </a:solidFill>
                  <a:latin typeface="思源黑体" panose="020B0500000000000000" pitchFamily="34" charset="-122"/>
                  <a:ea typeface="思源黑体" panose="020B0500000000000000" pitchFamily="34" charset="-122"/>
                  <a:cs typeface="+mn-ea"/>
                  <a:sym typeface="+mn-lt"/>
                </a:rPr>
                <a:t>Web </a:t>
              </a: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性能分析与优化</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20" name="文本框 19"/>
            <p:cNvSpPr txBox="1"/>
            <p:nvPr/>
          </p:nvSpPr>
          <p:spPr>
            <a:xfrm>
              <a:off x="3784390" y="834513"/>
              <a:ext cx="4765766" cy="275590"/>
            </a:xfrm>
            <a:prstGeom prst="rect">
              <a:avLst/>
            </a:prstGeom>
            <a:noFill/>
          </p:spPr>
          <p:txBody>
            <a:bodyPr wrap="square" rtlCol="0">
              <a:spAutoFit/>
            </a:bodyPr>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Web Performance Analysis and Optimization</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sp>
        <p:nvSpPr>
          <p:cNvPr id="2" name="Text Box 7"/>
          <p:cNvSpPr txBox="1">
            <a:spLocks noChangeArrowheads="1"/>
          </p:cNvSpPr>
          <p:nvPr>
            <p:custDataLst>
              <p:tags r:id="rId17"/>
            </p:custDataLst>
          </p:nvPr>
        </p:nvSpPr>
        <p:spPr bwMode="gray">
          <a:xfrm>
            <a:off x="1548765" y="1179195"/>
            <a:ext cx="4566920" cy="1010285"/>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1.性能影响因素</a:t>
            </a:r>
            <a:endPar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a:lnSpc>
                <a:spcPct val="130000"/>
              </a:lnSpc>
            </a:pPr>
            <a:r>
              <a:rPr lang="en-US" altLang="zh-CN" sz="14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Web </a:t>
            </a:r>
            <a:r>
              <a:rPr lang="zh-CN" altLang="en-US" sz="14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应用的性能主要指网页响应速度、资源加载时间和整体运行效率，影响因素包括：</a:t>
            </a:r>
            <a:endParaRPr lang="zh-CN" altLang="en-US" sz="14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
        <p:nvSpPr>
          <p:cNvPr id="3" name="Text Box 7"/>
          <p:cNvSpPr txBox="1">
            <a:spLocks noChangeArrowheads="1"/>
          </p:cNvSpPr>
          <p:nvPr>
            <p:custDataLst>
              <p:tags r:id="rId18"/>
            </p:custDataLst>
          </p:nvPr>
        </p:nvSpPr>
        <p:spPr bwMode="gray">
          <a:xfrm>
            <a:off x="6589395" y="1459230"/>
            <a:ext cx="4566920" cy="45085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18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2. 本项目中的潜在性能问题</a:t>
            </a:r>
            <a:endParaRPr lang="zh-CN" altLang="en-US" sz="18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diamond(in)">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childTnLst>
                          </p:cTn>
                        </p:par>
                        <p:par>
                          <p:cTn id="36" fill="hold">
                            <p:stCondLst>
                              <p:cond delay="2500"/>
                            </p:stCondLst>
                            <p:childTnLst>
                              <p:par>
                                <p:cTn id="37" presetID="8" presetClass="entr" presetSubtype="16" fill="hold" grpId="0" nodeType="afterEffect">
                                  <p:stCondLst>
                                    <p:cond delay="0"/>
                                  </p:stCondLst>
                                  <p:childTnLst>
                                    <p:set>
                                      <p:cBhvr>
                                        <p:cTn id="38" dur="500" fill="hold">
                                          <p:stCondLst>
                                            <p:cond delay="0"/>
                                          </p:stCondLst>
                                        </p:cTn>
                                        <p:tgtEl>
                                          <p:spTgt spid="3"/>
                                        </p:tgtEl>
                                        <p:attrNameLst>
                                          <p:attrName>style.visibility</p:attrName>
                                        </p:attrNameLst>
                                      </p:cBhvr>
                                      <p:to>
                                        <p:strVal val="visible"/>
                                      </p:to>
                                    </p:set>
                                    <p:animEffect transition="in" filter="diamond(in)">
                                      <p:cBhvr>
                                        <p:cTn id="39" dur="500"/>
                                        <p:tgtEl>
                                          <p:spTgt spid="3"/>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fade">
                                      <p:cBhvr>
                                        <p:cTn id="60" dur="500"/>
                                        <p:tgtEl>
                                          <p:spTgt spid="77"/>
                                        </p:tgtEl>
                                      </p:cBhvr>
                                    </p:animEffec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4" grpId="0" bldLvl="0" animBg="1"/>
      <p:bldP spid="58" grpId="0" bldLvl="0" animBg="1"/>
      <p:bldP spid="62" grpId="0" bldLvl="0" animBg="1"/>
      <p:bldP spid="66" grpId="0" bldLvl="0" animBg="1"/>
      <p:bldP spid="70" grpId="0" bldLvl="0" animBg="1"/>
      <p:bldP spid="74" grpId="0" bldLvl="0" animBg="1"/>
      <p:bldP spid="78" grpId="0" bldLvl="0" animBg="1"/>
      <p:bldP spid="2" grpId="0"/>
      <p:bldP spid="3" grpId="0"/>
      <p:bldP spid="53" grpId="0"/>
      <p:bldP spid="57" grpId="0"/>
      <p:bldP spid="61" grpId="0"/>
      <p:bldP spid="65" grpId="0"/>
      <p:bldP spid="69" grpId="0"/>
      <p:bldP spid="73" grpId="0"/>
      <p:bldP spid="77" grpId="0"/>
      <p:bldP spid="8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等腰三角形 10"/>
          <p:cNvSpPr/>
          <p:nvPr/>
        </p:nvSpPr>
        <p:spPr>
          <a:xfrm>
            <a:off x="-369282" y="527385"/>
            <a:ext cx="1010653" cy="949784"/>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rot="10800000">
            <a:off x="9112592" y="-1"/>
            <a:ext cx="1585887" cy="1477778"/>
          </a:xfrm>
          <a:prstGeom prst="triangle">
            <a:avLst/>
          </a:prstGeom>
          <a:solidFill>
            <a:srgbClr val="DDD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a:off x="8926577" y="3587959"/>
            <a:ext cx="3509263" cy="3270041"/>
          </a:xfrm>
          <a:prstGeom prst="triangle">
            <a:avLst/>
          </a:prstGeom>
          <a:solidFill>
            <a:srgbClr val="DDD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a:off x="10348615" y="4426534"/>
            <a:ext cx="2609342" cy="2431466"/>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a:off x="9244386" y="4206239"/>
            <a:ext cx="953258" cy="888275"/>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a:off x="10197644" y="5824260"/>
            <a:ext cx="969180" cy="903112"/>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10800000">
            <a:off x="10044933" y="528943"/>
            <a:ext cx="932340" cy="868783"/>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10800000">
            <a:off x="8227547" y="5367158"/>
            <a:ext cx="1964386" cy="1830475"/>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a:off x="8796482" y="-49558"/>
            <a:ext cx="632219" cy="1176456"/>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9807262" y="3429000"/>
            <a:ext cx="921127" cy="1714066"/>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750256" y="2315812"/>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945209" y="4014055"/>
            <a:ext cx="501126" cy="932513"/>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311054" y="6027799"/>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54222" y="6038837"/>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373266" y="529069"/>
            <a:ext cx="1675101" cy="369332"/>
          </a:xfrm>
          <a:prstGeom prst="rect">
            <a:avLst/>
          </a:prstGeom>
          <a:noFill/>
        </p:spPr>
        <p:txBody>
          <a:bodyPr wrap="square" rtlCol="0">
            <a:spAutoFit/>
          </a:bodyPr>
          <a:lstStyle/>
          <a:p>
            <a:pPr algn="dist"/>
            <a:r>
              <a:rPr lang="en-US" altLang="zh-CN" dirty="0" smtClean="0">
                <a:solidFill>
                  <a:srgbClr val="21273E"/>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cs typeface="Aparajita" panose="020B0604020202020204" pitchFamily="34" charset="0"/>
              </a:rPr>
              <a:t>CONTENTS</a:t>
            </a:r>
            <a:endParaRPr lang="zh-CN" altLang="en-US" dirty="0">
              <a:solidFill>
                <a:srgbClr val="21273E"/>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cs typeface="Aparajita" panose="020B0604020202020204" pitchFamily="34" charset="0"/>
            </a:endParaRPr>
          </a:p>
        </p:txBody>
      </p:sp>
      <p:sp>
        <p:nvSpPr>
          <p:cNvPr id="57" name="文本框 56"/>
          <p:cNvSpPr txBox="1"/>
          <p:nvPr/>
        </p:nvSpPr>
        <p:spPr>
          <a:xfrm>
            <a:off x="465243" y="932012"/>
            <a:ext cx="1256628" cy="646331"/>
          </a:xfrm>
          <a:prstGeom prst="rect">
            <a:avLst/>
          </a:prstGeom>
          <a:noFill/>
        </p:spPr>
        <p:txBody>
          <a:bodyPr wrap="square" rtlCol="0">
            <a:spAutoFit/>
          </a:bodyPr>
          <a:lstStyle/>
          <a:p>
            <a:pPr algn="dist"/>
            <a:r>
              <a:rPr lang="zh-CN" altLang="en-US" sz="3600" dirty="0" smtClean="0">
                <a:solidFill>
                  <a:srgbClr val="21273E"/>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rPr>
              <a:t>目录</a:t>
            </a:r>
            <a:endParaRPr lang="zh-CN" altLang="en-US" sz="3600" dirty="0">
              <a:solidFill>
                <a:srgbClr val="21273E"/>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endParaRPr>
          </a:p>
        </p:txBody>
      </p:sp>
      <p:grpSp>
        <p:nvGrpSpPr>
          <p:cNvPr id="7" name="组合 6"/>
          <p:cNvGrpSpPr/>
          <p:nvPr>
            <p:custDataLst>
              <p:tags r:id="rId1"/>
            </p:custDataLst>
          </p:nvPr>
        </p:nvGrpSpPr>
        <p:grpSpPr>
          <a:xfrm>
            <a:off x="2112772" y="1656493"/>
            <a:ext cx="3308851" cy="505838"/>
            <a:chOff x="1359704" y="1966230"/>
            <a:chExt cx="3308851" cy="505838"/>
          </a:xfrm>
        </p:grpSpPr>
        <p:sp>
          <p:nvSpPr>
            <p:cNvPr id="62" name="文本框 61"/>
            <p:cNvSpPr txBox="1"/>
            <p:nvPr>
              <p:custDataLst>
                <p:tags r:id="rId2"/>
              </p:custDataLst>
            </p:nvPr>
          </p:nvSpPr>
          <p:spPr>
            <a:xfrm>
              <a:off x="2097574" y="2098310"/>
              <a:ext cx="2562860" cy="368300"/>
            </a:xfrm>
            <a:prstGeom prst="rect">
              <a:avLst/>
            </a:prstGeom>
            <a:noFill/>
          </p:spPr>
          <p:txBody>
            <a:bodyPr wrap="square" rtlCol="0">
              <a:spAutoFit/>
            </a:bodyPr>
            <a:lstStyle/>
            <a:p>
              <a:r>
                <a:rPr lang="zh-CN" altLang="en-US" b="1" spc="300" dirty="0" smtClean="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sym typeface="+mn-ea"/>
                </a:rPr>
                <a:t>Web应用构建和部署</a:t>
              </a:r>
              <a:endParaRPr lang="zh-CN" altLang="en-US" b="1" spc="300" dirty="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endParaRPr>
            </a:p>
          </p:txBody>
        </p:sp>
        <p:sp>
          <p:nvSpPr>
            <p:cNvPr id="60" name="圆角矩形 59"/>
            <p:cNvSpPr/>
            <p:nvPr>
              <p:custDataLst>
                <p:tags r:id="rId3"/>
              </p:custDataLst>
            </p:nvPr>
          </p:nvSpPr>
          <p:spPr>
            <a:xfrm>
              <a:off x="1359704" y="2057914"/>
              <a:ext cx="3308851" cy="414154"/>
            </a:xfrm>
            <a:prstGeom prst="roundRect">
              <a:avLst>
                <a:gd name="adj" fmla="val 7796"/>
              </a:avLst>
            </a:prstGeom>
            <a:noFill/>
            <a:ln>
              <a:solidFill>
                <a:srgbClr val="2C344B">
                  <a:alpha val="50000"/>
                </a:srgb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sp>
          <p:nvSpPr>
            <p:cNvPr id="5" name="等腰三角形 4"/>
            <p:cNvSpPr/>
            <p:nvPr>
              <p:custDataLst>
                <p:tags r:id="rId4"/>
              </p:custDataLst>
            </p:nvPr>
          </p:nvSpPr>
          <p:spPr>
            <a:xfrm rot="10800000">
              <a:off x="1457910" y="1966230"/>
              <a:ext cx="564818" cy="397165"/>
            </a:xfrm>
            <a:prstGeom prst="triangle">
              <a:avLst/>
            </a:prstGeom>
            <a:solidFill>
              <a:srgbClr val="2A3246"/>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latin typeface="思源黑体" panose="020B0500000000000000" pitchFamily="34" charset="-122"/>
                <a:ea typeface="思源黑体" panose="020B0500000000000000" pitchFamily="34" charset="-122"/>
              </a:endParaRPr>
            </a:p>
          </p:txBody>
        </p:sp>
        <p:sp>
          <p:nvSpPr>
            <p:cNvPr id="6" name="文本框 5"/>
            <p:cNvSpPr txBox="1"/>
            <p:nvPr>
              <p:custDataLst>
                <p:tags r:id="rId5"/>
              </p:custDataLst>
            </p:nvPr>
          </p:nvSpPr>
          <p:spPr>
            <a:xfrm>
              <a:off x="1587461" y="1969872"/>
              <a:ext cx="284480" cy="337185"/>
            </a:xfrm>
            <a:prstGeom prst="rect">
              <a:avLst/>
            </a:prstGeom>
            <a:noFill/>
          </p:spPr>
          <p:txBody>
            <a:bodyPr wrap="none" rtlCol="0">
              <a:spAutoFit/>
            </a:bodyPr>
            <a:lstStyle/>
            <a:p>
              <a:pPr algn="ctr"/>
              <a:r>
                <a:rPr lang="en-US" altLang="zh-CN" sz="1600" dirty="0">
                  <a:solidFill>
                    <a:schemeClr val="bg1"/>
                  </a:solidFill>
                  <a:latin typeface="思源黑体" panose="020B0500000000000000" pitchFamily="34" charset="-122"/>
                  <a:ea typeface="思源黑体" panose="020B0500000000000000" pitchFamily="34" charset="-122"/>
                </a:rPr>
                <a:t>7</a:t>
              </a:r>
              <a:endParaRPr lang="en-US" altLang="zh-CN" sz="1600" dirty="0">
                <a:solidFill>
                  <a:schemeClr val="bg1"/>
                </a:solidFill>
                <a:latin typeface="思源黑体" panose="020B0500000000000000" pitchFamily="34" charset="-122"/>
                <a:ea typeface="思源黑体" panose="020B0500000000000000" pitchFamily="34" charset="-122"/>
              </a:endParaRPr>
            </a:p>
          </p:txBody>
        </p:sp>
      </p:grpSp>
      <p:grpSp>
        <p:nvGrpSpPr>
          <p:cNvPr id="122" name="组合 121"/>
          <p:cNvGrpSpPr/>
          <p:nvPr>
            <p:custDataLst>
              <p:tags r:id="rId6"/>
            </p:custDataLst>
          </p:nvPr>
        </p:nvGrpSpPr>
        <p:grpSpPr>
          <a:xfrm>
            <a:off x="2721376" y="2503248"/>
            <a:ext cx="3308851" cy="505838"/>
            <a:chOff x="1359704" y="1966230"/>
            <a:chExt cx="3308851" cy="505838"/>
          </a:xfrm>
        </p:grpSpPr>
        <p:sp>
          <p:nvSpPr>
            <p:cNvPr id="127" name="文本框 126"/>
            <p:cNvSpPr txBox="1"/>
            <p:nvPr>
              <p:custDataLst>
                <p:tags r:id="rId7"/>
              </p:custDataLst>
            </p:nvPr>
          </p:nvSpPr>
          <p:spPr>
            <a:xfrm>
              <a:off x="1493689" y="2098310"/>
              <a:ext cx="2134870" cy="368300"/>
            </a:xfrm>
            <a:prstGeom prst="rect">
              <a:avLst/>
            </a:prstGeom>
            <a:noFill/>
          </p:spPr>
          <p:txBody>
            <a:bodyPr wrap="square" rtlCol="0">
              <a:spAutoFit/>
            </a:bodyPr>
            <a:lstStyle/>
            <a:p>
              <a:r>
                <a:rPr lang="zh-CN" altLang="en-US" b="1" spc="300" dirty="0" smtClean="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sym typeface="+mn-ea"/>
                </a:rPr>
                <a:t>Web应用测试</a:t>
              </a:r>
              <a:endParaRPr lang="zh-CN" altLang="en-US" b="1" spc="300" dirty="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endParaRPr>
            </a:p>
          </p:txBody>
        </p:sp>
        <p:sp>
          <p:nvSpPr>
            <p:cNvPr id="124" name="圆角矩形 123"/>
            <p:cNvSpPr/>
            <p:nvPr>
              <p:custDataLst>
                <p:tags r:id="rId8"/>
              </p:custDataLst>
            </p:nvPr>
          </p:nvSpPr>
          <p:spPr>
            <a:xfrm>
              <a:off x="1359704" y="2057914"/>
              <a:ext cx="3308851" cy="414154"/>
            </a:xfrm>
            <a:prstGeom prst="roundRect">
              <a:avLst>
                <a:gd name="adj" fmla="val 7796"/>
              </a:avLst>
            </a:prstGeom>
            <a:noFill/>
            <a:ln>
              <a:solidFill>
                <a:srgbClr val="2C344B">
                  <a:alpha val="50000"/>
                </a:srgb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sp>
          <p:nvSpPr>
            <p:cNvPr id="125" name="等腰三角形 124"/>
            <p:cNvSpPr/>
            <p:nvPr>
              <p:custDataLst>
                <p:tags r:id="rId9"/>
              </p:custDataLst>
            </p:nvPr>
          </p:nvSpPr>
          <p:spPr>
            <a:xfrm rot="10800000">
              <a:off x="3929630" y="1966230"/>
              <a:ext cx="564818" cy="397165"/>
            </a:xfrm>
            <a:prstGeom prst="triangle">
              <a:avLst/>
            </a:prstGeom>
            <a:solidFill>
              <a:srgbClr val="BA8F2D"/>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latin typeface="思源黑体" panose="020B0500000000000000" pitchFamily="34" charset="-122"/>
                <a:ea typeface="思源黑体" panose="020B0500000000000000" pitchFamily="34" charset="-122"/>
              </a:endParaRPr>
            </a:p>
          </p:txBody>
        </p:sp>
        <p:sp>
          <p:nvSpPr>
            <p:cNvPr id="126" name="文本框 125"/>
            <p:cNvSpPr txBox="1"/>
            <p:nvPr>
              <p:custDataLst>
                <p:tags r:id="rId10"/>
              </p:custDataLst>
            </p:nvPr>
          </p:nvSpPr>
          <p:spPr>
            <a:xfrm>
              <a:off x="4059181" y="1969872"/>
              <a:ext cx="284480" cy="337185"/>
            </a:xfrm>
            <a:prstGeom prst="rect">
              <a:avLst/>
            </a:prstGeom>
            <a:noFill/>
          </p:spPr>
          <p:txBody>
            <a:bodyPr wrap="none" rtlCol="0">
              <a:spAutoFit/>
            </a:bodyPr>
            <a:lstStyle/>
            <a:p>
              <a:pPr algn="ctr"/>
              <a:r>
                <a:rPr lang="en-US" altLang="zh-CN" sz="1600" dirty="0">
                  <a:solidFill>
                    <a:schemeClr val="bg1"/>
                  </a:solidFill>
                  <a:latin typeface="思源黑体" panose="020B0500000000000000" pitchFamily="34" charset="-122"/>
                  <a:ea typeface="思源黑体" panose="020B0500000000000000" pitchFamily="34" charset="-122"/>
                </a:rPr>
                <a:t>8</a:t>
              </a:r>
              <a:endParaRPr lang="en-US" altLang="zh-CN" sz="1600" dirty="0">
                <a:solidFill>
                  <a:schemeClr val="bg1"/>
                </a:solidFill>
                <a:latin typeface="思源黑体" panose="020B0500000000000000" pitchFamily="34" charset="-122"/>
                <a:ea typeface="思源黑体" panose="020B0500000000000000" pitchFamily="34" charset="-122"/>
              </a:endParaRPr>
            </a:p>
          </p:txBody>
        </p:sp>
      </p:grpSp>
      <p:grpSp>
        <p:nvGrpSpPr>
          <p:cNvPr id="150" name="组合 149"/>
          <p:cNvGrpSpPr/>
          <p:nvPr>
            <p:custDataLst>
              <p:tags r:id="rId11"/>
            </p:custDataLst>
          </p:nvPr>
        </p:nvGrpSpPr>
        <p:grpSpPr>
          <a:xfrm>
            <a:off x="2112772" y="3350003"/>
            <a:ext cx="3308851" cy="505838"/>
            <a:chOff x="1359704" y="1966230"/>
            <a:chExt cx="3308851" cy="505838"/>
          </a:xfrm>
        </p:grpSpPr>
        <p:sp>
          <p:nvSpPr>
            <p:cNvPr id="155" name="文本框 154"/>
            <p:cNvSpPr txBox="1"/>
            <p:nvPr>
              <p:custDataLst>
                <p:tags r:id="rId12"/>
              </p:custDataLst>
            </p:nvPr>
          </p:nvSpPr>
          <p:spPr>
            <a:xfrm>
              <a:off x="2097574" y="2098310"/>
              <a:ext cx="1922780" cy="368300"/>
            </a:xfrm>
            <a:prstGeom prst="rect">
              <a:avLst/>
            </a:prstGeom>
            <a:noFill/>
          </p:spPr>
          <p:txBody>
            <a:bodyPr wrap="square" rtlCol="0">
              <a:spAutoFit/>
            </a:bodyPr>
            <a:lstStyle/>
            <a:p>
              <a:r>
                <a:rPr lang="zh-CN" altLang="en-US" b="1" spc="300" dirty="0" smtClean="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sym typeface="+mn-ea"/>
                </a:rPr>
                <a:t>Web应用运维</a:t>
              </a:r>
              <a:endParaRPr lang="zh-CN" altLang="en-US" b="1" spc="300" dirty="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endParaRPr>
            </a:p>
          </p:txBody>
        </p:sp>
        <p:sp>
          <p:nvSpPr>
            <p:cNvPr id="152" name="圆角矩形 151"/>
            <p:cNvSpPr/>
            <p:nvPr>
              <p:custDataLst>
                <p:tags r:id="rId13"/>
              </p:custDataLst>
            </p:nvPr>
          </p:nvSpPr>
          <p:spPr>
            <a:xfrm>
              <a:off x="1359704" y="2057914"/>
              <a:ext cx="3308851" cy="414154"/>
            </a:xfrm>
            <a:prstGeom prst="roundRect">
              <a:avLst>
                <a:gd name="adj" fmla="val 7796"/>
              </a:avLst>
            </a:prstGeom>
            <a:noFill/>
            <a:ln>
              <a:solidFill>
                <a:srgbClr val="2C344B">
                  <a:alpha val="50000"/>
                </a:srgb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sp>
          <p:nvSpPr>
            <p:cNvPr id="153" name="等腰三角形 152"/>
            <p:cNvSpPr/>
            <p:nvPr>
              <p:custDataLst>
                <p:tags r:id="rId14"/>
              </p:custDataLst>
            </p:nvPr>
          </p:nvSpPr>
          <p:spPr>
            <a:xfrm rot="10800000">
              <a:off x="1457910" y="1966230"/>
              <a:ext cx="564818" cy="397165"/>
            </a:xfrm>
            <a:prstGeom prst="triangle">
              <a:avLst/>
            </a:prstGeom>
            <a:solidFill>
              <a:srgbClr val="2A3246"/>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latin typeface="思源黑体" panose="020B0500000000000000" pitchFamily="34" charset="-122"/>
                <a:ea typeface="思源黑体" panose="020B0500000000000000" pitchFamily="34" charset="-122"/>
              </a:endParaRPr>
            </a:p>
          </p:txBody>
        </p:sp>
        <p:sp>
          <p:nvSpPr>
            <p:cNvPr id="154" name="文本框 153"/>
            <p:cNvSpPr txBox="1"/>
            <p:nvPr>
              <p:custDataLst>
                <p:tags r:id="rId15"/>
              </p:custDataLst>
            </p:nvPr>
          </p:nvSpPr>
          <p:spPr>
            <a:xfrm>
              <a:off x="1587461" y="1969872"/>
              <a:ext cx="284480" cy="337185"/>
            </a:xfrm>
            <a:prstGeom prst="rect">
              <a:avLst/>
            </a:prstGeom>
            <a:noFill/>
          </p:spPr>
          <p:txBody>
            <a:bodyPr wrap="none" rtlCol="0">
              <a:spAutoFit/>
            </a:bodyPr>
            <a:lstStyle/>
            <a:p>
              <a:pPr algn="ctr"/>
              <a:r>
                <a:rPr lang="en-US" altLang="zh-CN" sz="1600" dirty="0">
                  <a:solidFill>
                    <a:schemeClr val="bg1"/>
                  </a:solidFill>
                  <a:latin typeface="思源黑体" panose="020B0500000000000000" pitchFamily="34" charset="-122"/>
                  <a:ea typeface="思源黑体" panose="020B0500000000000000" pitchFamily="34" charset="-122"/>
                </a:rPr>
                <a:t>9</a:t>
              </a:r>
              <a:endParaRPr lang="en-US" altLang="zh-CN" sz="1600" dirty="0">
                <a:solidFill>
                  <a:schemeClr val="bg1"/>
                </a:solidFill>
                <a:latin typeface="思源黑体" panose="020B0500000000000000" pitchFamily="34" charset="-122"/>
                <a:ea typeface="思源黑体" panose="020B0500000000000000" pitchFamily="34" charset="-122"/>
              </a:endParaRPr>
            </a:p>
          </p:txBody>
        </p:sp>
      </p:grpSp>
      <p:grpSp>
        <p:nvGrpSpPr>
          <p:cNvPr id="157" name="组合 156"/>
          <p:cNvGrpSpPr/>
          <p:nvPr>
            <p:custDataLst>
              <p:tags r:id="rId16"/>
            </p:custDataLst>
          </p:nvPr>
        </p:nvGrpSpPr>
        <p:grpSpPr>
          <a:xfrm>
            <a:off x="2721610" y="4150360"/>
            <a:ext cx="3308985" cy="904979"/>
            <a:chOff x="1359704" y="1966230"/>
            <a:chExt cx="3308851" cy="749455"/>
          </a:xfrm>
        </p:grpSpPr>
        <p:sp>
          <p:nvSpPr>
            <p:cNvPr id="162" name="文本框 161"/>
            <p:cNvSpPr txBox="1"/>
            <p:nvPr>
              <p:custDataLst>
                <p:tags r:id="rId17"/>
              </p:custDataLst>
            </p:nvPr>
          </p:nvSpPr>
          <p:spPr>
            <a:xfrm>
              <a:off x="1566706" y="2119259"/>
              <a:ext cx="2484019" cy="534287"/>
            </a:xfrm>
            <a:prstGeom prst="rect">
              <a:avLst/>
            </a:prstGeom>
            <a:noFill/>
          </p:spPr>
          <p:txBody>
            <a:bodyPr wrap="square" rtlCol="0">
              <a:spAutoFit/>
            </a:bodyPr>
            <a:lstStyle/>
            <a:p>
              <a:r>
                <a:rPr lang="zh-CN" altLang="en-US" b="1" spc="300" dirty="0" smtClean="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sym typeface="+mn-ea"/>
                </a:rPr>
                <a:t>Web应用性能和</a:t>
              </a:r>
              <a:endParaRPr lang="zh-CN" altLang="en-US" b="1" spc="300" dirty="0" smtClean="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sym typeface="+mn-ea"/>
              </a:endParaRPr>
            </a:p>
            <a:p>
              <a:r>
                <a:rPr lang="zh-CN" altLang="en-US" b="1" spc="300" dirty="0" smtClean="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sym typeface="+mn-ea"/>
                </a:rPr>
                <a:t>可用性分析与调优</a:t>
              </a:r>
              <a:endParaRPr lang="zh-CN" altLang="en-US" b="1" spc="300" dirty="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endParaRPr>
            </a:p>
          </p:txBody>
        </p:sp>
        <p:sp>
          <p:nvSpPr>
            <p:cNvPr id="159" name="圆角矩形 158"/>
            <p:cNvSpPr/>
            <p:nvPr>
              <p:custDataLst>
                <p:tags r:id="rId18"/>
              </p:custDataLst>
            </p:nvPr>
          </p:nvSpPr>
          <p:spPr>
            <a:xfrm>
              <a:off x="1359704" y="2057818"/>
              <a:ext cx="3308851" cy="657867"/>
            </a:xfrm>
            <a:prstGeom prst="roundRect">
              <a:avLst>
                <a:gd name="adj" fmla="val 7796"/>
              </a:avLst>
            </a:prstGeom>
            <a:noFill/>
            <a:ln>
              <a:solidFill>
                <a:srgbClr val="2C344B">
                  <a:alpha val="50000"/>
                </a:srgb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sp>
          <p:nvSpPr>
            <p:cNvPr id="160" name="等腰三角形 159"/>
            <p:cNvSpPr/>
            <p:nvPr>
              <p:custDataLst>
                <p:tags r:id="rId19"/>
              </p:custDataLst>
            </p:nvPr>
          </p:nvSpPr>
          <p:spPr>
            <a:xfrm rot="10800000">
              <a:off x="3929630" y="1966230"/>
              <a:ext cx="564818" cy="397165"/>
            </a:xfrm>
            <a:prstGeom prst="triangle">
              <a:avLst/>
            </a:prstGeom>
            <a:solidFill>
              <a:srgbClr val="BA8F2D"/>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latin typeface="思源黑体" panose="020B0500000000000000" pitchFamily="34" charset="-122"/>
                <a:ea typeface="思源黑体" panose="020B0500000000000000" pitchFamily="34" charset="-122"/>
              </a:endParaRPr>
            </a:p>
          </p:txBody>
        </p:sp>
        <p:sp>
          <p:nvSpPr>
            <p:cNvPr id="161" name="文本框 160"/>
            <p:cNvSpPr txBox="1"/>
            <p:nvPr>
              <p:custDataLst>
                <p:tags r:id="rId20"/>
              </p:custDataLst>
            </p:nvPr>
          </p:nvSpPr>
          <p:spPr>
            <a:xfrm>
              <a:off x="4008381" y="1969872"/>
              <a:ext cx="386080" cy="279238"/>
            </a:xfrm>
            <a:prstGeom prst="rect">
              <a:avLst/>
            </a:prstGeom>
            <a:noFill/>
          </p:spPr>
          <p:txBody>
            <a:bodyPr wrap="square" rtlCol="0">
              <a:spAutoFit/>
            </a:bodyPr>
            <a:lstStyle/>
            <a:p>
              <a:pPr algn="ctr"/>
              <a:r>
                <a:rPr lang="en-US" altLang="zh-CN" sz="1600" dirty="0">
                  <a:solidFill>
                    <a:schemeClr val="bg1"/>
                  </a:solidFill>
                  <a:latin typeface="思源黑体" panose="020B0500000000000000" pitchFamily="34" charset="-122"/>
                  <a:ea typeface="思源黑体" panose="020B0500000000000000" pitchFamily="34" charset="-122"/>
                </a:rPr>
                <a:t>11</a:t>
              </a:r>
              <a:endParaRPr lang="en-US" altLang="zh-CN" sz="1600" dirty="0">
                <a:solidFill>
                  <a:schemeClr val="bg1"/>
                </a:solidFill>
                <a:latin typeface="思源黑体" panose="020B0500000000000000" pitchFamily="34" charset="-122"/>
                <a:ea typeface="思源黑体" panose="020B0500000000000000" pitchFamily="34" charset="-122"/>
              </a:endParaRPr>
            </a:p>
          </p:txBody>
        </p:sp>
      </p:grpSp>
      <p:grpSp>
        <p:nvGrpSpPr>
          <p:cNvPr id="164" name="组合 163"/>
          <p:cNvGrpSpPr/>
          <p:nvPr>
            <p:custDataLst>
              <p:tags r:id="rId21"/>
            </p:custDataLst>
          </p:nvPr>
        </p:nvGrpSpPr>
        <p:grpSpPr>
          <a:xfrm>
            <a:off x="2104517" y="5327358"/>
            <a:ext cx="3988435" cy="505460"/>
            <a:chOff x="1359704" y="1966230"/>
            <a:chExt cx="3988435" cy="505460"/>
          </a:xfrm>
        </p:grpSpPr>
        <p:sp>
          <p:nvSpPr>
            <p:cNvPr id="169" name="文本框 168"/>
            <p:cNvSpPr txBox="1"/>
            <p:nvPr>
              <p:custDataLst>
                <p:tags r:id="rId22"/>
              </p:custDataLst>
            </p:nvPr>
          </p:nvSpPr>
          <p:spPr>
            <a:xfrm>
              <a:off x="1976924" y="2098310"/>
              <a:ext cx="3371215" cy="368300"/>
            </a:xfrm>
            <a:prstGeom prst="rect">
              <a:avLst/>
            </a:prstGeom>
            <a:noFill/>
          </p:spPr>
          <p:txBody>
            <a:bodyPr wrap="square" rtlCol="0">
              <a:spAutoFit/>
            </a:bodyPr>
            <a:lstStyle/>
            <a:p>
              <a:r>
                <a:rPr lang="zh-CN" altLang="en-US" b="1" spc="300" dirty="0" smtClean="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sym typeface="+mn-ea"/>
                </a:rPr>
                <a:t>Web应用安全性分析与防护</a:t>
              </a:r>
              <a:endParaRPr lang="zh-CN" altLang="en-US" b="1" spc="300" dirty="0">
                <a:solidFill>
                  <a:srgbClr val="2A3246"/>
                </a:solidFill>
                <a:effectLst>
                  <a:outerShdw blurRad="38100" dist="38100" dir="2700000" algn="tl">
                    <a:srgbClr val="000000">
                      <a:alpha val="30000"/>
                    </a:srgbClr>
                  </a:outerShdw>
                </a:effectLst>
                <a:latin typeface="思源黑体" panose="020B0500000000000000" pitchFamily="34" charset="-122"/>
                <a:ea typeface="思源黑体" panose="020B0500000000000000" pitchFamily="34" charset="-122"/>
              </a:endParaRPr>
            </a:p>
          </p:txBody>
        </p:sp>
        <p:sp>
          <p:nvSpPr>
            <p:cNvPr id="166" name="圆角矩形 165"/>
            <p:cNvSpPr/>
            <p:nvPr>
              <p:custDataLst>
                <p:tags r:id="rId23"/>
              </p:custDataLst>
            </p:nvPr>
          </p:nvSpPr>
          <p:spPr>
            <a:xfrm>
              <a:off x="1359704" y="2057670"/>
              <a:ext cx="3926205" cy="414020"/>
            </a:xfrm>
            <a:prstGeom prst="roundRect">
              <a:avLst>
                <a:gd name="adj" fmla="val 7796"/>
              </a:avLst>
            </a:prstGeom>
            <a:noFill/>
            <a:ln>
              <a:solidFill>
                <a:srgbClr val="2C344B">
                  <a:alpha val="50000"/>
                </a:srgb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sp>
          <p:nvSpPr>
            <p:cNvPr id="167" name="等腰三角形 166"/>
            <p:cNvSpPr/>
            <p:nvPr>
              <p:custDataLst>
                <p:tags r:id="rId24"/>
              </p:custDataLst>
            </p:nvPr>
          </p:nvSpPr>
          <p:spPr>
            <a:xfrm rot="10800000">
              <a:off x="1457910" y="1966230"/>
              <a:ext cx="564818" cy="397165"/>
            </a:xfrm>
            <a:prstGeom prst="triangle">
              <a:avLst/>
            </a:prstGeom>
            <a:solidFill>
              <a:srgbClr val="2A3246"/>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latin typeface="思源黑体" panose="020B0500000000000000" pitchFamily="34" charset="-122"/>
                <a:ea typeface="思源黑体" panose="020B0500000000000000" pitchFamily="34" charset="-122"/>
              </a:endParaRPr>
            </a:p>
          </p:txBody>
        </p:sp>
        <p:sp>
          <p:nvSpPr>
            <p:cNvPr id="168" name="文本框 167"/>
            <p:cNvSpPr txBox="1"/>
            <p:nvPr>
              <p:custDataLst>
                <p:tags r:id="rId25"/>
              </p:custDataLst>
            </p:nvPr>
          </p:nvSpPr>
          <p:spPr>
            <a:xfrm>
              <a:off x="1536661" y="1969872"/>
              <a:ext cx="386080" cy="337185"/>
            </a:xfrm>
            <a:prstGeom prst="rect">
              <a:avLst/>
            </a:prstGeom>
            <a:noFill/>
          </p:spPr>
          <p:txBody>
            <a:bodyPr wrap="none" rtlCol="0">
              <a:spAutoFit/>
            </a:bodyPr>
            <a:lstStyle/>
            <a:p>
              <a:pPr algn="ctr"/>
              <a:r>
                <a:rPr lang="en-US" altLang="zh-CN" sz="1600" dirty="0">
                  <a:solidFill>
                    <a:schemeClr val="bg1"/>
                  </a:solidFill>
                  <a:latin typeface="思源黑体" panose="020B0500000000000000" pitchFamily="34" charset="-122"/>
                  <a:ea typeface="思源黑体" panose="020B0500000000000000" pitchFamily="34" charset="-122"/>
                </a:rPr>
                <a:t>12</a:t>
              </a:r>
              <a:endParaRPr lang="en-US" altLang="zh-CN" sz="1600" dirty="0">
                <a:solidFill>
                  <a:schemeClr val="bg1"/>
                </a:solidFill>
                <a:latin typeface="思源黑体" panose="020B0500000000000000" pitchFamily="34" charset="-122"/>
                <a:ea typeface="思源黑体" panose="020B0500000000000000" pitchFamily="34" charset="-122"/>
              </a:endParaRPr>
            </a:p>
          </p:txBody>
        </p:sp>
      </p:grpSp>
      <p:sp>
        <p:nvSpPr>
          <p:cNvPr id="171" name="等腰三角形 170"/>
          <p:cNvSpPr/>
          <p:nvPr/>
        </p:nvSpPr>
        <p:spPr>
          <a:xfrm>
            <a:off x="10352120" y="932425"/>
            <a:ext cx="550817" cy="554990"/>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等腰三角形 171"/>
          <p:cNvSpPr/>
          <p:nvPr/>
        </p:nvSpPr>
        <p:spPr>
          <a:xfrm rot="10800000">
            <a:off x="11029026" y="1399251"/>
            <a:ext cx="312742" cy="315111"/>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p:cNvCxnSpPr/>
          <p:nvPr/>
        </p:nvCxnSpPr>
        <p:spPr>
          <a:xfrm>
            <a:off x="-10495" y="-480552"/>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1+#ppt_w/2"/>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1+#ppt_w/2"/>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1+#ppt_w/2"/>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1+#ppt_w/2"/>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1+#ppt_w/2"/>
                                              </p:val>
                                            </p:tav>
                                            <p:tav tm="100000">
                                              <p:val>
                                                <p:strVal val="#ppt_x"/>
                                              </p:val>
                                            </p:tav>
                                          </p:tavLst>
                                        </p:anim>
                                        <p:anim calcmode="lin" valueType="num">
                                          <p:cBhvr additive="base">
                                            <p:cTn id="28" dur="500" fill="hold"/>
                                            <p:tgtEl>
                                              <p:spTgt spid="49"/>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1+#ppt_w/2"/>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6"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1+#ppt_w/2"/>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par>
                                    <p:cTn id="41" presetID="2" presetClass="entr" presetSubtype="6"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1+#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fill="hold"/>
                                            <p:tgtEl>
                                              <p:spTgt spid="48"/>
                                            </p:tgtEl>
                                            <p:attrNameLst>
                                              <p:attrName>ppt_x</p:attrName>
                                            </p:attrNameLst>
                                          </p:cBhvr>
                                          <p:tavLst>
                                            <p:tav tm="0">
                                              <p:val>
                                                <p:strVal val="#ppt_x"/>
                                              </p:val>
                                            </p:tav>
                                            <p:tav tm="100000">
                                              <p:val>
                                                <p:strVal val="#ppt_x"/>
                                              </p:val>
                                            </p:tav>
                                          </p:tavLst>
                                        </p:anim>
                                        <p:anim calcmode="lin" valueType="num">
                                          <p:cBhvr additive="base">
                                            <p:cTn id="56" dur="500" fill="hold"/>
                                            <p:tgtEl>
                                              <p:spTgt spid="48"/>
                                            </p:tgtEl>
                                            <p:attrNameLst>
                                              <p:attrName>ppt_y</p:attrName>
                                            </p:attrNameLst>
                                          </p:cBhvr>
                                          <p:tavLst>
                                            <p:tav tm="0">
                                              <p:val>
                                                <p:strVal val="0-#ppt_h/2"/>
                                              </p:val>
                                            </p:tav>
                                            <p:tav tm="100000">
                                              <p:val>
                                                <p:strVal val="#ppt_y"/>
                                              </p:val>
                                            </p:tav>
                                          </p:tavLst>
                                        </p:anim>
                                      </p:childTnLst>
                                    </p:cTn>
                                  </p:par>
                                  <p:par>
                                    <p:cTn id="57" presetID="2" presetClass="entr" presetSubtype="8" fill="hold" grpId="0" nodeType="withEffect">
                                      <p:stCondLst>
                                        <p:cond delay="75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0-#ppt_w/2"/>
                                              </p:val>
                                            </p:tav>
                                            <p:tav tm="100000">
                                              <p:val>
                                                <p:strVal val="#ppt_x"/>
                                              </p:val>
                                            </p:tav>
                                          </p:tavLst>
                                        </p:anim>
                                        <p:anim calcmode="lin" valueType="num">
                                          <p:cBhvr additive="base">
                                            <p:cTn id="60" dur="500" fill="hold"/>
                                            <p:tgtEl>
                                              <p:spTgt spid="56"/>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10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fill="hold"/>
                                            <p:tgtEl>
                                              <p:spTgt spid="57"/>
                                            </p:tgtEl>
                                            <p:attrNameLst>
                                              <p:attrName>ppt_x</p:attrName>
                                            </p:attrNameLst>
                                          </p:cBhvr>
                                          <p:tavLst>
                                            <p:tav tm="0">
                                              <p:val>
                                                <p:strVal val="0-#ppt_w/2"/>
                                              </p:val>
                                            </p:tav>
                                            <p:tav tm="100000">
                                              <p:val>
                                                <p:strVal val="#ppt_x"/>
                                              </p:val>
                                            </p:tav>
                                          </p:tavLst>
                                        </p:anim>
                                        <p:anim calcmode="lin" valueType="num">
                                          <p:cBhvr additive="base">
                                            <p:cTn id="64" dur="500" fill="hold"/>
                                            <p:tgtEl>
                                              <p:spTgt spid="57"/>
                                            </p:tgtEl>
                                            <p:attrNameLst>
                                              <p:attrName>ppt_y</p:attrName>
                                            </p:attrNameLst>
                                          </p:cBhvr>
                                          <p:tavLst>
                                            <p:tav tm="0">
                                              <p:val>
                                                <p:strVal val="#ppt_y"/>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71"/>
                                            </p:tgtEl>
                                            <p:attrNameLst>
                                              <p:attrName>style.visibility</p:attrName>
                                            </p:attrNameLst>
                                          </p:cBhvr>
                                          <p:to>
                                            <p:strVal val="visible"/>
                                          </p:to>
                                        </p:set>
                                        <p:anim calcmode="lin" valueType="num">
                                          <p:cBhvr additive="base">
                                            <p:cTn id="67" dur="500" fill="hold"/>
                                            <p:tgtEl>
                                              <p:spTgt spid="171"/>
                                            </p:tgtEl>
                                            <p:attrNameLst>
                                              <p:attrName>ppt_x</p:attrName>
                                            </p:attrNameLst>
                                          </p:cBhvr>
                                          <p:tavLst>
                                            <p:tav tm="0">
                                              <p:val>
                                                <p:strVal val="1+#ppt_w/2"/>
                                              </p:val>
                                            </p:tav>
                                            <p:tav tm="100000">
                                              <p:val>
                                                <p:strVal val="#ppt_x"/>
                                              </p:val>
                                            </p:tav>
                                          </p:tavLst>
                                        </p:anim>
                                        <p:anim calcmode="lin" valueType="num">
                                          <p:cBhvr additive="base">
                                            <p:cTn id="68" dur="500" fill="hold"/>
                                            <p:tgtEl>
                                              <p:spTgt spid="171"/>
                                            </p:tgtEl>
                                            <p:attrNameLst>
                                              <p:attrName>ppt_y</p:attrName>
                                            </p:attrNameLst>
                                          </p:cBhvr>
                                          <p:tavLst>
                                            <p:tav tm="0">
                                              <p:val>
                                                <p:strVal val="1+#ppt_h/2"/>
                                              </p:val>
                                            </p:tav>
                                            <p:tav tm="100000">
                                              <p:val>
                                                <p:strVal val="#ppt_y"/>
                                              </p:val>
                                            </p:tav>
                                          </p:tavLst>
                                        </p:anim>
                                      </p:childTnLst>
                                    </p:cTn>
                                  </p:par>
                                  <p:par>
                                    <p:cTn id="69" presetID="2" presetClass="entr" presetSubtype="6" fill="hold" grpId="0" nodeType="withEffect">
                                      <p:stCondLst>
                                        <p:cond delay="0"/>
                                      </p:stCondLst>
                                      <p:childTnLst>
                                        <p:set>
                                          <p:cBhvr>
                                            <p:cTn id="70" dur="1" fill="hold">
                                              <p:stCondLst>
                                                <p:cond delay="0"/>
                                              </p:stCondLst>
                                            </p:cTn>
                                            <p:tgtEl>
                                              <p:spTgt spid="172"/>
                                            </p:tgtEl>
                                            <p:attrNameLst>
                                              <p:attrName>style.visibility</p:attrName>
                                            </p:attrNameLst>
                                          </p:cBhvr>
                                          <p:to>
                                            <p:strVal val="visible"/>
                                          </p:to>
                                        </p:set>
                                        <p:anim calcmode="lin" valueType="num">
                                          <p:cBhvr additive="base">
                                            <p:cTn id="71" dur="500" fill="hold"/>
                                            <p:tgtEl>
                                              <p:spTgt spid="172"/>
                                            </p:tgtEl>
                                            <p:attrNameLst>
                                              <p:attrName>ppt_x</p:attrName>
                                            </p:attrNameLst>
                                          </p:cBhvr>
                                          <p:tavLst>
                                            <p:tav tm="0">
                                              <p:val>
                                                <p:strVal val="1+#ppt_w/2"/>
                                              </p:val>
                                            </p:tav>
                                            <p:tav tm="100000">
                                              <p:val>
                                                <p:strVal val="#ppt_x"/>
                                              </p:val>
                                            </p:tav>
                                          </p:tavLst>
                                        </p:anim>
                                        <p:anim calcmode="lin" valueType="num">
                                          <p:cBhvr additive="base">
                                            <p:cTn id="72" dur="500" fill="hold"/>
                                            <p:tgtEl>
                                              <p:spTgt spid="172"/>
                                            </p:tgtEl>
                                            <p:attrNameLst>
                                              <p:attrName>ppt_y</p:attrName>
                                            </p:attrNameLst>
                                          </p:cBhvr>
                                          <p:tavLst>
                                            <p:tav tm="0">
                                              <p:val>
                                                <p:strVal val="1+#ppt_h/2"/>
                                              </p:val>
                                            </p:tav>
                                            <p:tav tm="100000">
                                              <p:val>
                                                <p:strVal val="#ppt_y"/>
                                              </p:val>
                                            </p:tav>
                                          </p:tavLst>
                                        </p:anim>
                                      </p:childTnLst>
                                    </p:cTn>
                                  </p:par>
                                  <p:par>
                                    <p:cTn id="73" presetID="2" presetClass="entr" presetSubtype="9" fill="hold" nodeType="withEffect">
                                      <p:stCondLst>
                                        <p:cond delay="0"/>
                                      </p:stCondLst>
                                      <p:childTnLst>
                                        <p:set>
                                          <p:cBhvr>
                                            <p:cTn id="74" dur="1" fill="hold">
                                              <p:stCondLst>
                                                <p:cond delay="0"/>
                                              </p:stCondLst>
                                            </p:cTn>
                                            <p:tgtEl>
                                              <p:spTgt spid="175"/>
                                            </p:tgtEl>
                                            <p:attrNameLst>
                                              <p:attrName>style.visibility</p:attrName>
                                            </p:attrNameLst>
                                          </p:cBhvr>
                                          <p:to>
                                            <p:strVal val="visible"/>
                                          </p:to>
                                        </p:set>
                                        <p:anim calcmode="lin" valueType="num">
                                          <p:cBhvr additive="base">
                                            <p:cTn id="75" dur="500" fill="hold"/>
                                            <p:tgtEl>
                                              <p:spTgt spid="175"/>
                                            </p:tgtEl>
                                            <p:attrNameLst>
                                              <p:attrName>ppt_x</p:attrName>
                                            </p:attrNameLst>
                                          </p:cBhvr>
                                          <p:tavLst>
                                            <p:tav tm="0">
                                              <p:val>
                                                <p:strVal val="0-#ppt_w/2"/>
                                              </p:val>
                                            </p:tav>
                                            <p:tav tm="100000">
                                              <p:val>
                                                <p:strVal val="#ppt_x"/>
                                              </p:val>
                                            </p:tav>
                                          </p:tavLst>
                                        </p:anim>
                                        <p:anim calcmode="lin" valueType="num">
                                          <p:cBhvr additive="base">
                                            <p:cTn id="76" dur="500" fill="hold"/>
                                            <p:tgtEl>
                                              <p:spTgt spid="175"/>
                                            </p:tgtEl>
                                            <p:attrNameLst>
                                              <p:attrName>ppt_y</p:attrName>
                                            </p:attrNameLst>
                                          </p:cBhvr>
                                          <p:tavLst>
                                            <p:tav tm="0">
                                              <p:val>
                                                <p:strVal val="0-#ppt_h/2"/>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0-#ppt_w/2"/>
                                              </p:val>
                                            </p:tav>
                                            <p:tav tm="100000">
                                              <p:val>
                                                <p:strVal val="#ppt_x"/>
                                              </p:val>
                                            </p:tav>
                                          </p:tavLst>
                                        </p:anim>
                                        <p:anim calcmode="lin" valueType="num">
                                          <p:cBhvr additive="base">
                                            <p:cTn id="80" dur="500" fill="hold"/>
                                            <p:tgtEl>
                                              <p:spTgt spid="11"/>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 presetClass="entr" presetSubtype="2" fill="hold" nodeType="afterEffect" p14:presetBounceEnd="40000">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14:bounceEnd="40000">
                                          <p:cBhvr additive="base">
                                            <p:cTn id="84" dur="75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85" dur="750" fill="hold"/>
                                            <p:tgtEl>
                                              <p:spTgt spid="7"/>
                                            </p:tgtEl>
                                            <p:attrNameLst>
                                              <p:attrName>ppt_y</p:attrName>
                                            </p:attrNameLst>
                                          </p:cBhvr>
                                          <p:tavLst>
                                            <p:tav tm="0">
                                              <p:val>
                                                <p:strVal val="#ppt_y"/>
                                              </p:val>
                                            </p:tav>
                                            <p:tav tm="100000">
                                              <p:val>
                                                <p:strVal val="#ppt_y"/>
                                              </p:val>
                                            </p:tav>
                                          </p:tavLst>
                                        </p:anim>
                                      </p:childTnLst>
                                    </p:cTn>
                                  </p:par>
                                </p:childTnLst>
                              </p:cTn>
                            </p:par>
                            <p:par>
                              <p:cTn id="86" fill="hold">
                                <p:stCondLst>
                                  <p:cond delay="1500"/>
                                </p:stCondLst>
                                <p:childTnLst>
                                  <p:par>
                                    <p:cTn id="87" presetID="2" presetClass="entr" presetSubtype="2" fill="hold" nodeType="afterEffect" p14:presetBounceEnd="40000">
                                      <p:stCondLst>
                                        <p:cond delay="0"/>
                                      </p:stCondLst>
                                      <p:childTnLst>
                                        <p:set>
                                          <p:cBhvr>
                                            <p:cTn id="88" dur="1" fill="hold">
                                              <p:stCondLst>
                                                <p:cond delay="0"/>
                                              </p:stCondLst>
                                            </p:cTn>
                                            <p:tgtEl>
                                              <p:spTgt spid="122"/>
                                            </p:tgtEl>
                                            <p:attrNameLst>
                                              <p:attrName>style.visibility</p:attrName>
                                            </p:attrNameLst>
                                          </p:cBhvr>
                                          <p:to>
                                            <p:strVal val="visible"/>
                                          </p:to>
                                        </p:set>
                                        <p:anim calcmode="lin" valueType="num" p14:bounceEnd="40000">
                                          <p:cBhvr additive="base">
                                            <p:cTn id="89" dur="750" fill="hold"/>
                                            <p:tgtEl>
                                              <p:spTgt spid="122"/>
                                            </p:tgtEl>
                                            <p:attrNameLst>
                                              <p:attrName>ppt_x</p:attrName>
                                            </p:attrNameLst>
                                          </p:cBhvr>
                                          <p:tavLst>
                                            <p:tav tm="0">
                                              <p:val>
                                                <p:strVal val="1+#ppt_w/2"/>
                                              </p:val>
                                            </p:tav>
                                            <p:tav tm="100000">
                                              <p:val>
                                                <p:strVal val="#ppt_x"/>
                                              </p:val>
                                            </p:tav>
                                          </p:tavLst>
                                        </p:anim>
                                        <p:anim calcmode="lin" valueType="num" p14:bounceEnd="40000">
                                          <p:cBhvr additive="base">
                                            <p:cTn id="90" dur="750" fill="hold"/>
                                            <p:tgtEl>
                                              <p:spTgt spid="122"/>
                                            </p:tgtEl>
                                            <p:attrNameLst>
                                              <p:attrName>ppt_y</p:attrName>
                                            </p:attrNameLst>
                                          </p:cBhvr>
                                          <p:tavLst>
                                            <p:tav tm="0">
                                              <p:val>
                                                <p:strVal val="#ppt_y"/>
                                              </p:val>
                                            </p:tav>
                                            <p:tav tm="100000">
                                              <p:val>
                                                <p:strVal val="#ppt_y"/>
                                              </p:val>
                                            </p:tav>
                                          </p:tavLst>
                                        </p:anim>
                                      </p:childTnLst>
                                    </p:cTn>
                                  </p:par>
                                </p:childTnLst>
                              </p:cTn>
                            </p:par>
                            <p:par>
                              <p:cTn id="91" fill="hold">
                                <p:stCondLst>
                                  <p:cond delay="2500"/>
                                </p:stCondLst>
                                <p:childTnLst>
                                  <p:par>
                                    <p:cTn id="92" presetID="2" presetClass="entr" presetSubtype="2" fill="hold" nodeType="afterEffect" p14:presetBounceEnd="40000">
                                      <p:stCondLst>
                                        <p:cond delay="0"/>
                                      </p:stCondLst>
                                      <p:childTnLst>
                                        <p:set>
                                          <p:cBhvr>
                                            <p:cTn id="93" dur="1" fill="hold">
                                              <p:stCondLst>
                                                <p:cond delay="0"/>
                                              </p:stCondLst>
                                            </p:cTn>
                                            <p:tgtEl>
                                              <p:spTgt spid="150"/>
                                            </p:tgtEl>
                                            <p:attrNameLst>
                                              <p:attrName>style.visibility</p:attrName>
                                            </p:attrNameLst>
                                          </p:cBhvr>
                                          <p:to>
                                            <p:strVal val="visible"/>
                                          </p:to>
                                        </p:set>
                                        <p:anim calcmode="lin" valueType="num" p14:bounceEnd="40000">
                                          <p:cBhvr additive="base">
                                            <p:cTn id="94" dur="750" fill="hold"/>
                                            <p:tgtEl>
                                              <p:spTgt spid="150"/>
                                            </p:tgtEl>
                                            <p:attrNameLst>
                                              <p:attrName>ppt_x</p:attrName>
                                            </p:attrNameLst>
                                          </p:cBhvr>
                                          <p:tavLst>
                                            <p:tav tm="0">
                                              <p:val>
                                                <p:strVal val="1+#ppt_w/2"/>
                                              </p:val>
                                            </p:tav>
                                            <p:tav tm="100000">
                                              <p:val>
                                                <p:strVal val="#ppt_x"/>
                                              </p:val>
                                            </p:tav>
                                          </p:tavLst>
                                        </p:anim>
                                        <p:anim calcmode="lin" valueType="num" p14:bounceEnd="40000">
                                          <p:cBhvr additive="base">
                                            <p:cTn id="95" dur="750" fill="hold"/>
                                            <p:tgtEl>
                                              <p:spTgt spid="150"/>
                                            </p:tgtEl>
                                            <p:attrNameLst>
                                              <p:attrName>ppt_y</p:attrName>
                                            </p:attrNameLst>
                                          </p:cBhvr>
                                          <p:tavLst>
                                            <p:tav tm="0">
                                              <p:val>
                                                <p:strVal val="#ppt_y"/>
                                              </p:val>
                                            </p:tav>
                                            <p:tav tm="100000">
                                              <p:val>
                                                <p:strVal val="#ppt_y"/>
                                              </p:val>
                                            </p:tav>
                                          </p:tavLst>
                                        </p:anim>
                                      </p:childTnLst>
                                    </p:cTn>
                                  </p:par>
                                </p:childTnLst>
                              </p:cTn>
                            </p:par>
                            <p:par>
                              <p:cTn id="96" fill="hold">
                                <p:stCondLst>
                                  <p:cond delay="3500"/>
                                </p:stCondLst>
                                <p:childTnLst>
                                  <p:par>
                                    <p:cTn id="97" presetID="2" presetClass="entr" presetSubtype="2" fill="hold" nodeType="afterEffect" p14:presetBounceEnd="40000">
                                      <p:stCondLst>
                                        <p:cond delay="0"/>
                                      </p:stCondLst>
                                      <p:childTnLst>
                                        <p:set>
                                          <p:cBhvr>
                                            <p:cTn id="98" dur="1" fill="hold">
                                              <p:stCondLst>
                                                <p:cond delay="0"/>
                                              </p:stCondLst>
                                            </p:cTn>
                                            <p:tgtEl>
                                              <p:spTgt spid="157"/>
                                            </p:tgtEl>
                                            <p:attrNameLst>
                                              <p:attrName>style.visibility</p:attrName>
                                            </p:attrNameLst>
                                          </p:cBhvr>
                                          <p:to>
                                            <p:strVal val="visible"/>
                                          </p:to>
                                        </p:set>
                                        <p:anim calcmode="lin" valueType="num" p14:bounceEnd="40000">
                                          <p:cBhvr additive="base">
                                            <p:cTn id="99" dur="750" fill="hold"/>
                                            <p:tgtEl>
                                              <p:spTgt spid="157"/>
                                            </p:tgtEl>
                                            <p:attrNameLst>
                                              <p:attrName>ppt_x</p:attrName>
                                            </p:attrNameLst>
                                          </p:cBhvr>
                                          <p:tavLst>
                                            <p:tav tm="0">
                                              <p:val>
                                                <p:strVal val="1+#ppt_w/2"/>
                                              </p:val>
                                            </p:tav>
                                            <p:tav tm="100000">
                                              <p:val>
                                                <p:strVal val="#ppt_x"/>
                                              </p:val>
                                            </p:tav>
                                          </p:tavLst>
                                        </p:anim>
                                        <p:anim calcmode="lin" valueType="num" p14:bounceEnd="40000">
                                          <p:cBhvr additive="base">
                                            <p:cTn id="100" dur="750" fill="hold"/>
                                            <p:tgtEl>
                                              <p:spTgt spid="157"/>
                                            </p:tgtEl>
                                            <p:attrNameLst>
                                              <p:attrName>ppt_y</p:attrName>
                                            </p:attrNameLst>
                                          </p:cBhvr>
                                          <p:tavLst>
                                            <p:tav tm="0">
                                              <p:val>
                                                <p:strVal val="#ppt_y"/>
                                              </p:val>
                                            </p:tav>
                                            <p:tav tm="100000">
                                              <p:val>
                                                <p:strVal val="#ppt_y"/>
                                              </p:val>
                                            </p:tav>
                                          </p:tavLst>
                                        </p:anim>
                                      </p:childTnLst>
                                    </p:cTn>
                                  </p:par>
                                </p:childTnLst>
                              </p:cTn>
                            </p:par>
                            <p:par>
                              <p:cTn id="101" fill="hold">
                                <p:stCondLst>
                                  <p:cond delay="4500"/>
                                </p:stCondLst>
                                <p:childTnLst>
                                  <p:par>
                                    <p:cTn id="102" presetID="2" presetClass="entr" presetSubtype="2" fill="hold" nodeType="afterEffect" p14:presetBounceEnd="40000">
                                      <p:stCondLst>
                                        <p:cond delay="0"/>
                                      </p:stCondLst>
                                      <p:childTnLst>
                                        <p:set>
                                          <p:cBhvr>
                                            <p:cTn id="103" dur="1" fill="hold">
                                              <p:stCondLst>
                                                <p:cond delay="0"/>
                                              </p:stCondLst>
                                            </p:cTn>
                                            <p:tgtEl>
                                              <p:spTgt spid="164"/>
                                            </p:tgtEl>
                                            <p:attrNameLst>
                                              <p:attrName>style.visibility</p:attrName>
                                            </p:attrNameLst>
                                          </p:cBhvr>
                                          <p:to>
                                            <p:strVal val="visible"/>
                                          </p:to>
                                        </p:set>
                                        <p:anim calcmode="lin" valueType="num" p14:bounceEnd="40000">
                                          <p:cBhvr additive="base">
                                            <p:cTn id="104" dur="750" fill="hold"/>
                                            <p:tgtEl>
                                              <p:spTgt spid="164"/>
                                            </p:tgtEl>
                                            <p:attrNameLst>
                                              <p:attrName>ppt_x</p:attrName>
                                            </p:attrNameLst>
                                          </p:cBhvr>
                                          <p:tavLst>
                                            <p:tav tm="0">
                                              <p:val>
                                                <p:strVal val="1+#ppt_w/2"/>
                                              </p:val>
                                            </p:tav>
                                            <p:tav tm="100000">
                                              <p:val>
                                                <p:strVal val="#ppt_x"/>
                                              </p:val>
                                            </p:tav>
                                          </p:tavLst>
                                        </p:anim>
                                        <p:anim calcmode="lin" valueType="num" p14:bounceEnd="40000">
                                          <p:cBhvr additive="base">
                                            <p:cTn id="105" dur="750" fill="hold"/>
                                            <p:tgtEl>
                                              <p:spTgt spid="1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41" grpId="0" animBg="1"/>
          <p:bldP spid="42" grpId="0" animBg="1"/>
          <p:bldP spid="43" grpId="0" animBg="1"/>
          <p:bldP spid="44" grpId="0" animBg="1"/>
          <p:bldP spid="45" grpId="0" animBg="1"/>
          <p:bldP spid="46" grpId="0" animBg="1"/>
          <p:bldP spid="47" grpId="0" animBg="1"/>
          <p:bldP spid="56" grpId="0"/>
          <p:bldP spid="57" grpId="0"/>
          <p:bldP spid="171" grpId="0" animBg="1"/>
          <p:bldP spid="17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1+#ppt_w/2"/>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1+#ppt_w/2"/>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1+#ppt_w/2"/>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1+#ppt_w/2"/>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1+#ppt_w/2"/>
                                              </p:val>
                                            </p:tav>
                                            <p:tav tm="100000">
                                              <p:val>
                                                <p:strVal val="#ppt_x"/>
                                              </p:val>
                                            </p:tav>
                                          </p:tavLst>
                                        </p:anim>
                                        <p:anim calcmode="lin" valueType="num">
                                          <p:cBhvr additive="base">
                                            <p:cTn id="28" dur="500" fill="hold"/>
                                            <p:tgtEl>
                                              <p:spTgt spid="49"/>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1+#ppt_w/2"/>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6"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1+#ppt_w/2"/>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par>
                                    <p:cTn id="41" presetID="2" presetClass="entr" presetSubtype="6"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1+#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fill="hold"/>
                                            <p:tgtEl>
                                              <p:spTgt spid="48"/>
                                            </p:tgtEl>
                                            <p:attrNameLst>
                                              <p:attrName>ppt_x</p:attrName>
                                            </p:attrNameLst>
                                          </p:cBhvr>
                                          <p:tavLst>
                                            <p:tav tm="0">
                                              <p:val>
                                                <p:strVal val="#ppt_x"/>
                                              </p:val>
                                            </p:tav>
                                            <p:tav tm="100000">
                                              <p:val>
                                                <p:strVal val="#ppt_x"/>
                                              </p:val>
                                            </p:tav>
                                          </p:tavLst>
                                        </p:anim>
                                        <p:anim calcmode="lin" valueType="num">
                                          <p:cBhvr additive="base">
                                            <p:cTn id="56" dur="500" fill="hold"/>
                                            <p:tgtEl>
                                              <p:spTgt spid="48"/>
                                            </p:tgtEl>
                                            <p:attrNameLst>
                                              <p:attrName>ppt_y</p:attrName>
                                            </p:attrNameLst>
                                          </p:cBhvr>
                                          <p:tavLst>
                                            <p:tav tm="0">
                                              <p:val>
                                                <p:strVal val="0-#ppt_h/2"/>
                                              </p:val>
                                            </p:tav>
                                            <p:tav tm="100000">
                                              <p:val>
                                                <p:strVal val="#ppt_y"/>
                                              </p:val>
                                            </p:tav>
                                          </p:tavLst>
                                        </p:anim>
                                      </p:childTnLst>
                                    </p:cTn>
                                  </p:par>
                                  <p:par>
                                    <p:cTn id="57" presetID="2" presetClass="entr" presetSubtype="8" fill="hold" grpId="0" nodeType="withEffect">
                                      <p:stCondLst>
                                        <p:cond delay="75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0-#ppt_w/2"/>
                                              </p:val>
                                            </p:tav>
                                            <p:tav tm="100000">
                                              <p:val>
                                                <p:strVal val="#ppt_x"/>
                                              </p:val>
                                            </p:tav>
                                          </p:tavLst>
                                        </p:anim>
                                        <p:anim calcmode="lin" valueType="num">
                                          <p:cBhvr additive="base">
                                            <p:cTn id="60" dur="500" fill="hold"/>
                                            <p:tgtEl>
                                              <p:spTgt spid="56"/>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10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fill="hold"/>
                                            <p:tgtEl>
                                              <p:spTgt spid="57"/>
                                            </p:tgtEl>
                                            <p:attrNameLst>
                                              <p:attrName>ppt_x</p:attrName>
                                            </p:attrNameLst>
                                          </p:cBhvr>
                                          <p:tavLst>
                                            <p:tav tm="0">
                                              <p:val>
                                                <p:strVal val="0-#ppt_w/2"/>
                                              </p:val>
                                            </p:tav>
                                            <p:tav tm="100000">
                                              <p:val>
                                                <p:strVal val="#ppt_x"/>
                                              </p:val>
                                            </p:tav>
                                          </p:tavLst>
                                        </p:anim>
                                        <p:anim calcmode="lin" valueType="num">
                                          <p:cBhvr additive="base">
                                            <p:cTn id="64" dur="500" fill="hold"/>
                                            <p:tgtEl>
                                              <p:spTgt spid="57"/>
                                            </p:tgtEl>
                                            <p:attrNameLst>
                                              <p:attrName>ppt_y</p:attrName>
                                            </p:attrNameLst>
                                          </p:cBhvr>
                                          <p:tavLst>
                                            <p:tav tm="0">
                                              <p:val>
                                                <p:strVal val="#ppt_y"/>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71"/>
                                            </p:tgtEl>
                                            <p:attrNameLst>
                                              <p:attrName>style.visibility</p:attrName>
                                            </p:attrNameLst>
                                          </p:cBhvr>
                                          <p:to>
                                            <p:strVal val="visible"/>
                                          </p:to>
                                        </p:set>
                                        <p:anim calcmode="lin" valueType="num">
                                          <p:cBhvr additive="base">
                                            <p:cTn id="67" dur="500" fill="hold"/>
                                            <p:tgtEl>
                                              <p:spTgt spid="171"/>
                                            </p:tgtEl>
                                            <p:attrNameLst>
                                              <p:attrName>ppt_x</p:attrName>
                                            </p:attrNameLst>
                                          </p:cBhvr>
                                          <p:tavLst>
                                            <p:tav tm="0">
                                              <p:val>
                                                <p:strVal val="1+#ppt_w/2"/>
                                              </p:val>
                                            </p:tav>
                                            <p:tav tm="100000">
                                              <p:val>
                                                <p:strVal val="#ppt_x"/>
                                              </p:val>
                                            </p:tav>
                                          </p:tavLst>
                                        </p:anim>
                                        <p:anim calcmode="lin" valueType="num">
                                          <p:cBhvr additive="base">
                                            <p:cTn id="68" dur="500" fill="hold"/>
                                            <p:tgtEl>
                                              <p:spTgt spid="171"/>
                                            </p:tgtEl>
                                            <p:attrNameLst>
                                              <p:attrName>ppt_y</p:attrName>
                                            </p:attrNameLst>
                                          </p:cBhvr>
                                          <p:tavLst>
                                            <p:tav tm="0">
                                              <p:val>
                                                <p:strVal val="1+#ppt_h/2"/>
                                              </p:val>
                                            </p:tav>
                                            <p:tav tm="100000">
                                              <p:val>
                                                <p:strVal val="#ppt_y"/>
                                              </p:val>
                                            </p:tav>
                                          </p:tavLst>
                                        </p:anim>
                                      </p:childTnLst>
                                    </p:cTn>
                                  </p:par>
                                  <p:par>
                                    <p:cTn id="69" presetID="2" presetClass="entr" presetSubtype="6" fill="hold" grpId="0" nodeType="withEffect">
                                      <p:stCondLst>
                                        <p:cond delay="0"/>
                                      </p:stCondLst>
                                      <p:childTnLst>
                                        <p:set>
                                          <p:cBhvr>
                                            <p:cTn id="70" dur="1" fill="hold">
                                              <p:stCondLst>
                                                <p:cond delay="0"/>
                                              </p:stCondLst>
                                            </p:cTn>
                                            <p:tgtEl>
                                              <p:spTgt spid="172"/>
                                            </p:tgtEl>
                                            <p:attrNameLst>
                                              <p:attrName>style.visibility</p:attrName>
                                            </p:attrNameLst>
                                          </p:cBhvr>
                                          <p:to>
                                            <p:strVal val="visible"/>
                                          </p:to>
                                        </p:set>
                                        <p:anim calcmode="lin" valueType="num">
                                          <p:cBhvr additive="base">
                                            <p:cTn id="71" dur="500" fill="hold"/>
                                            <p:tgtEl>
                                              <p:spTgt spid="172"/>
                                            </p:tgtEl>
                                            <p:attrNameLst>
                                              <p:attrName>ppt_x</p:attrName>
                                            </p:attrNameLst>
                                          </p:cBhvr>
                                          <p:tavLst>
                                            <p:tav tm="0">
                                              <p:val>
                                                <p:strVal val="1+#ppt_w/2"/>
                                              </p:val>
                                            </p:tav>
                                            <p:tav tm="100000">
                                              <p:val>
                                                <p:strVal val="#ppt_x"/>
                                              </p:val>
                                            </p:tav>
                                          </p:tavLst>
                                        </p:anim>
                                        <p:anim calcmode="lin" valueType="num">
                                          <p:cBhvr additive="base">
                                            <p:cTn id="72" dur="500" fill="hold"/>
                                            <p:tgtEl>
                                              <p:spTgt spid="172"/>
                                            </p:tgtEl>
                                            <p:attrNameLst>
                                              <p:attrName>ppt_y</p:attrName>
                                            </p:attrNameLst>
                                          </p:cBhvr>
                                          <p:tavLst>
                                            <p:tav tm="0">
                                              <p:val>
                                                <p:strVal val="1+#ppt_h/2"/>
                                              </p:val>
                                            </p:tav>
                                            <p:tav tm="100000">
                                              <p:val>
                                                <p:strVal val="#ppt_y"/>
                                              </p:val>
                                            </p:tav>
                                          </p:tavLst>
                                        </p:anim>
                                      </p:childTnLst>
                                    </p:cTn>
                                  </p:par>
                                  <p:par>
                                    <p:cTn id="73" presetID="2" presetClass="entr" presetSubtype="9" fill="hold" nodeType="withEffect">
                                      <p:stCondLst>
                                        <p:cond delay="0"/>
                                      </p:stCondLst>
                                      <p:childTnLst>
                                        <p:set>
                                          <p:cBhvr>
                                            <p:cTn id="74" dur="1" fill="hold">
                                              <p:stCondLst>
                                                <p:cond delay="0"/>
                                              </p:stCondLst>
                                            </p:cTn>
                                            <p:tgtEl>
                                              <p:spTgt spid="175"/>
                                            </p:tgtEl>
                                            <p:attrNameLst>
                                              <p:attrName>style.visibility</p:attrName>
                                            </p:attrNameLst>
                                          </p:cBhvr>
                                          <p:to>
                                            <p:strVal val="visible"/>
                                          </p:to>
                                        </p:set>
                                        <p:anim calcmode="lin" valueType="num">
                                          <p:cBhvr additive="base">
                                            <p:cTn id="75" dur="500" fill="hold"/>
                                            <p:tgtEl>
                                              <p:spTgt spid="175"/>
                                            </p:tgtEl>
                                            <p:attrNameLst>
                                              <p:attrName>ppt_x</p:attrName>
                                            </p:attrNameLst>
                                          </p:cBhvr>
                                          <p:tavLst>
                                            <p:tav tm="0">
                                              <p:val>
                                                <p:strVal val="0-#ppt_w/2"/>
                                              </p:val>
                                            </p:tav>
                                            <p:tav tm="100000">
                                              <p:val>
                                                <p:strVal val="#ppt_x"/>
                                              </p:val>
                                            </p:tav>
                                          </p:tavLst>
                                        </p:anim>
                                        <p:anim calcmode="lin" valueType="num">
                                          <p:cBhvr additive="base">
                                            <p:cTn id="76" dur="500" fill="hold"/>
                                            <p:tgtEl>
                                              <p:spTgt spid="175"/>
                                            </p:tgtEl>
                                            <p:attrNameLst>
                                              <p:attrName>ppt_y</p:attrName>
                                            </p:attrNameLst>
                                          </p:cBhvr>
                                          <p:tavLst>
                                            <p:tav tm="0">
                                              <p:val>
                                                <p:strVal val="0-#ppt_h/2"/>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0-#ppt_w/2"/>
                                              </p:val>
                                            </p:tav>
                                            <p:tav tm="100000">
                                              <p:val>
                                                <p:strVal val="#ppt_x"/>
                                              </p:val>
                                            </p:tav>
                                          </p:tavLst>
                                        </p:anim>
                                        <p:anim calcmode="lin" valueType="num">
                                          <p:cBhvr additive="base">
                                            <p:cTn id="80" dur="500" fill="hold"/>
                                            <p:tgtEl>
                                              <p:spTgt spid="11"/>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 presetClass="entr" presetSubtype="2" fill="hold" nodeType="after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additive="base">
                                            <p:cTn id="84" dur="750" fill="hold"/>
                                            <p:tgtEl>
                                              <p:spTgt spid="7"/>
                                            </p:tgtEl>
                                            <p:attrNameLst>
                                              <p:attrName>ppt_x</p:attrName>
                                            </p:attrNameLst>
                                          </p:cBhvr>
                                          <p:tavLst>
                                            <p:tav tm="0">
                                              <p:val>
                                                <p:strVal val="1+#ppt_w/2"/>
                                              </p:val>
                                            </p:tav>
                                            <p:tav tm="100000">
                                              <p:val>
                                                <p:strVal val="#ppt_x"/>
                                              </p:val>
                                            </p:tav>
                                          </p:tavLst>
                                        </p:anim>
                                        <p:anim calcmode="lin" valueType="num">
                                          <p:cBhvr additive="base">
                                            <p:cTn id="85" dur="750" fill="hold"/>
                                            <p:tgtEl>
                                              <p:spTgt spid="7"/>
                                            </p:tgtEl>
                                            <p:attrNameLst>
                                              <p:attrName>ppt_y</p:attrName>
                                            </p:attrNameLst>
                                          </p:cBhvr>
                                          <p:tavLst>
                                            <p:tav tm="0">
                                              <p:val>
                                                <p:strVal val="#ppt_y"/>
                                              </p:val>
                                            </p:tav>
                                            <p:tav tm="100000">
                                              <p:val>
                                                <p:strVal val="#ppt_y"/>
                                              </p:val>
                                            </p:tav>
                                          </p:tavLst>
                                        </p:anim>
                                      </p:childTnLst>
                                    </p:cTn>
                                  </p:par>
                                </p:childTnLst>
                              </p:cTn>
                            </p:par>
                            <p:par>
                              <p:cTn id="86" fill="hold">
                                <p:stCondLst>
                                  <p:cond delay="1500"/>
                                </p:stCondLst>
                                <p:childTnLst>
                                  <p:par>
                                    <p:cTn id="87" presetID="2" presetClass="entr" presetSubtype="2" fill="hold" nodeType="afterEffect">
                                      <p:stCondLst>
                                        <p:cond delay="0"/>
                                      </p:stCondLst>
                                      <p:childTnLst>
                                        <p:set>
                                          <p:cBhvr>
                                            <p:cTn id="88" dur="1" fill="hold">
                                              <p:stCondLst>
                                                <p:cond delay="0"/>
                                              </p:stCondLst>
                                            </p:cTn>
                                            <p:tgtEl>
                                              <p:spTgt spid="122"/>
                                            </p:tgtEl>
                                            <p:attrNameLst>
                                              <p:attrName>style.visibility</p:attrName>
                                            </p:attrNameLst>
                                          </p:cBhvr>
                                          <p:to>
                                            <p:strVal val="visible"/>
                                          </p:to>
                                        </p:set>
                                        <p:anim calcmode="lin" valueType="num">
                                          <p:cBhvr additive="base">
                                            <p:cTn id="89" dur="750" fill="hold"/>
                                            <p:tgtEl>
                                              <p:spTgt spid="122"/>
                                            </p:tgtEl>
                                            <p:attrNameLst>
                                              <p:attrName>ppt_x</p:attrName>
                                            </p:attrNameLst>
                                          </p:cBhvr>
                                          <p:tavLst>
                                            <p:tav tm="0">
                                              <p:val>
                                                <p:strVal val="1+#ppt_w/2"/>
                                              </p:val>
                                            </p:tav>
                                            <p:tav tm="100000">
                                              <p:val>
                                                <p:strVal val="#ppt_x"/>
                                              </p:val>
                                            </p:tav>
                                          </p:tavLst>
                                        </p:anim>
                                        <p:anim calcmode="lin" valueType="num">
                                          <p:cBhvr additive="base">
                                            <p:cTn id="90" dur="750" fill="hold"/>
                                            <p:tgtEl>
                                              <p:spTgt spid="122"/>
                                            </p:tgtEl>
                                            <p:attrNameLst>
                                              <p:attrName>ppt_y</p:attrName>
                                            </p:attrNameLst>
                                          </p:cBhvr>
                                          <p:tavLst>
                                            <p:tav tm="0">
                                              <p:val>
                                                <p:strVal val="#ppt_y"/>
                                              </p:val>
                                            </p:tav>
                                            <p:tav tm="100000">
                                              <p:val>
                                                <p:strVal val="#ppt_y"/>
                                              </p:val>
                                            </p:tav>
                                          </p:tavLst>
                                        </p:anim>
                                      </p:childTnLst>
                                    </p:cTn>
                                  </p:par>
                                </p:childTnLst>
                              </p:cTn>
                            </p:par>
                            <p:par>
                              <p:cTn id="91" fill="hold">
                                <p:stCondLst>
                                  <p:cond delay="2500"/>
                                </p:stCondLst>
                                <p:childTnLst>
                                  <p:par>
                                    <p:cTn id="92" presetID="2" presetClass="entr" presetSubtype="2" fill="hold" nodeType="afterEffect">
                                      <p:stCondLst>
                                        <p:cond delay="0"/>
                                      </p:stCondLst>
                                      <p:childTnLst>
                                        <p:set>
                                          <p:cBhvr>
                                            <p:cTn id="93" dur="1" fill="hold">
                                              <p:stCondLst>
                                                <p:cond delay="0"/>
                                              </p:stCondLst>
                                            </p:cTn>
                                            <p:tgtEl>
                                              <p:spTgt spid="150"/>
                                            </p:tgtEl>
                                            <p:attrNameLst>
                                              <p:attrName>style.visibility</p:attrName>
                                            </p:attrNameLst>
                                          </p:cBhvr>
                                          <p:to>
                                            <p:strVal val="visible"/>
                                          </p:to>
                                        </p:set>
                                        <p:anim calcmode="lin" valueType="num">
                                          <p:cBhvr additive="base">
                                            <p:cTn id="94" dur="750" fill="hold"/>
                                            <p:tgtEl>
                                              <p:spTgt spid="150"/>
                                            </p:tgtEl>
                                            <p:attrNameLst>
                                              <p:attrName>ppt_x</p:attrName>
                                            </p:attrNameLst>
                                          </p:cBhvr>
                                          <p:tavLst>
                                            <p:tav tm="0">
                                              <p:val>
                                                <p:strVal val="1+#ppt_w/2"/>
                                              </p:val>
                                            </p:tav>
                                            <p:tav tm="100000">
                                              <p:val>
                                                <p:strVal val="#ppt_x"/>
                                              </p:val>
                                            </p:tav>
                                          </p:tavLst>
                                        </p:anim>
                                        <p:anim calcmode="lin" valueType="num">
                                          <p:cBhvr additive="base">
                                            <p:cTn id="95" dur="750" fill="hold"/>
                                            <p:tgtEl>
                                              <p:spTgt spid="150"/>
                                            </p:tgtEl>
                                            <p:attrNameLst>
                                              <p:attrName>ppt_y</p:attrName>
                                            </p:attrNameLst>
                                          </p:cBhvr>
                                          <p:tavLst>
                                            <p:tav tm="0">
                                              <p:val>
                                                <p:strVal val="#ppt_y"/>
                                              </p:val>
                                            </p:tav>
                                            <p:tav tm="100000">
                                              <p:val>
                                                <p:strVal val="#ppt_y"/>
                                              </p:val>
                                            </p:tav>
                                          </p:tavLst>
                                        </p:anim>
                                      </p:childTnLst>
                                    </p:cTn>
                                  </p:par>
                                </p:childTnLst>
                              </p:cTn>
                            </p:par>
                            <p:par>
                              <p:cTn id="96" fill="hold">
                                <p:stCondLst>
                                  <p:cond delay="3500"/>
                                </p:stCondLst>
                                <p:childTnLst>
                                  <p:par>
                                    <p:cTn id="97" presetID="2" presetClass="entr" presetSubtype="2" fill="hold" nodeType="afterEffect">
                                      <p:stCondLst>
                                        <p:cond delay="0"/>
                                      </p:stCondLst>
                                      <p:childTnLst>
                                        <p:set>
                                          <p:cBhvr>
                                            <p:cTn id="98" dur="1" fill="hold">
                                              <p:stCondLst>
                                                <p:cond delay="0"/>
                                              </p:stCondLst>
                                            </p:cTn>
                                            <p:tgtEl>
                                              <p:spTgt spid="157"/>
                                            </p:tgtEl>
                                            <p:attrNameLst>
                                              <p:attrName>style.visibility</p:attrName>
                                            </p:attrNameLst>
                                          </p:cBhvr>
                                          <p:to>
                                            <p:strVal val="visible"/>
                                          </p:to>
                                        </p:set>
                                        <p:anim calcmode="lin" valueType="num">
                                          <p:cBhvr additive="base">
                                            <p:cTn id="99" dur="750" fill="hold"/>
                                            <p:tgtEl>
                                              <p:spTgt spid="157"/>
                                            </p:tgtEl>
                                            <p:attrNameLst>
                                              <p:attrName>ppt_x</p:attrName>
                                            </p:attrNameLst>
                                          </p:cBhvr>
                                          <p:tavLst>
                                            <p:tav tm="0">
                                              <p:val>
                                                <p:strVal val="1+#ppt_w/2"/>
                                              </p:val>
                                            </p:tav>
                                            <p:tav tm="100000">
                                              <p:val>
                                                <p:strVal val="#ppt_x"/>
                                              </p:val>
                                            </p:tav>
                                          </p:tavLst>
                                        </p:anim>
                                        <p:anim calcmode="lin" valueType="num">
                                          <p:cBhvr additive="base">
                                            <p:cTn id="100" dur="750" fill="hold"/>
                                            <p:tgtEl>
                                              <p:spTgt spid="157"/>
                                            </p:tgtEl>
                                            <p:attrNameLst>
                                              <p:attrName>ppt_y</p:attrName>
                                            </p:attrNameLst>
                                          </p:cBhvr>
                                          <p:tavLst>
                                            <p:tav tm="0">
                                              <p:val>
                                                <p:strVal val="#ppt_y"/>
                                              </p:val>
                                            </p:tav>
                                            <p:tav tm="100000">
                                              <p:val>
                                                <p:strVal val="#ppt_y"/>
                                              </p:val>
                                            </p:tav>
                                          </p:tavLst>
                                        </p:anim>
                                      </p:childTnLst>
                                    </p:cTn>
                                  </p:par>
                                </p:childTnLst>
                              </p:cTn>
                            </p:par>
                            <p:par>
                              <p:cTn id="101" fill="hold">
                                <p:stCondLst>
                                  <p:cond delay="4500"/>
                                </p:stCondLst>
                                <p:childTnLst>
                                  <p:par>
                                    <p:cTn id="102" presetID="2" presetClass="entr" presetSubtype="2" fill="hold" nodeType="afterEffect">
                                      <p:stCondLst>
                                        <p:cond delay="0"/>
                                      </p:stCondLst>
                                      <p:childTnLst>
                                        <p:set>
                                          <p:cBhvr>
                                            <p:cTn id="103" dur="1" fill="hold">
                                              <p:stCondLst>
                                                <p:cond delay="0"/>
                                              </p:stCondLst>
                                            </p:cTn>
                                            <p:tgtEl>
                                              <p:spTgt spid="164"/>
                                            </p:tgtEl>
                                            <p:attrNameLst>
                                              <p:attrName>style.visibility</p:attrName>
                                            </p:attrNameLst>
                                          </p:cBhvr>
                                          <p:to>
                                            <p:strVal val="visible"/>
                                          </p:to>
                                        </p:set>
                                        <p:anim calcmode="lin" valueType="num">
                                          <p:cBhvr additive="base">
                                            <p:cTn id="104" dur="750" fill="hold"/>
                                            <p:tgtEl>
                                              <p:spTgt spid="164"/>
                                            </p:tgtEl>
                                            <p:attrNameLst>
                                              <p:attrName>ppt_x</p:attrName>
                                            </p:attrNameLst>
                                          </p:cBhvr>
                                          <p:tavLst>
                                            <p:tav tm="0">
                                              <p:val>
                                                <p:strVal val="1+#ppt_w/2"/>
                                              </p:val>
                                            </p:tav>
                                            <p:tav tm="100000">
                                              <p:val>
                                                <p:strVal val="#ppt_x"/>
                                              </p:val>
                                            </p:tav>
                                          </p:tavLst>
                                        </p:anim>
                                        <p:anim calcmode="lin" valueType="num">
                                          <p:cBhvr additive="base">
                                            <p:cTn id="105" dur="750" fill="hold"/>
                                            <p:tgtEl>
                                              <p:spTgt spid="1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41" grpId="0" animBg="1"/>
          <p:bldP spid="42" grpId="0" animBg="1"/>
          <p:bldP spid="43" grpId="0" animBg="1"/>
          <p:bldP spid="44" grpId="0" animBg="1"/>
          <p:bldP spid="45" grpId="0" animBg="1"/>
          <p:bldP spid="46" grpId="0" animBg="1"/>
          <p:bldP spid="47" grpId="0" animBg="1"/>
          <p:bldP spid="56" grpId="0"/>
          <p:bldP spid="57" grpId="0"/>
          <p:bldP spid="171" grpId="0" animBg="1"/>
          <p:bldP spid="172"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13752" y="495933"/>
            <a:ext cx="4765766" cy="732637"/>
            <a:chOff x="3784390" y="377466"/>
            <a:chExt cx="4765766" cy="732637"/>
          </a:xfrm>
        </p:grpSpPr>
        <p:sp>
          <p:nvSpPr>
            <p:cNvPr id="17" name="矩形 16"/>
            <p:cNvSpPr/>
            <p:nvPr userDrawn="1"/>
          </p:nvSpPr>
          <p:spPr>
            <a:xfrm>
              <a:off x="4373035" y="377466"/>
              <a:ext cx="3589020" cy="607695"/>
            </a:xfrm>
            <a:prstGeom prst="rect">
              <a:avLst/>
            </a:prstGeom>
          </p:spPr>
          <p:txBody>
            <a:bodyPr wrap="square">
              <a:spAutoFit/>
            </a:bodyPr>
            <a:p>
              <a:pPr algn="ctr">
                <a:lnSpc>
                  <a:spcPct val="120000"/>
                </a:lnSpc>
              </a:pPr>
              <a:r>
                <a:rPr lang="en-US" altLang="zh-CN" sz="2800" dirty="0">
                  <a:solidFill>
                    <a:srgbClr val="2A3246"/>
                  </a:solidFill>
                  <a:latin typeface="思源黑体" panose="020B0500000000000000" pitchFamily="34" charset="-122"/>
                  <a:ea typeface="思源黑体" panose="020B0500000000000000" pitchFamily="34" charset="-122"/>
                  <a:cs typeface="+mn-ea"/>
                  <a:sym typeface="+mn-lt"/>
                </a:rPr>
                <a:t>Web </a:t>
              </a: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性能分析与优化</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20" name="文本框 19"/>
            <p:cNvSpPr txBox="1"/>
            <p:nvPr/>
          </p:nvSpPr>
          <p:spPr>
            <a:xfrm>
              <a:off x="3784390" y="834513"/>
              <a:ext cx="4765766" cy="275590"/>
            </a:xfrm>
            <a:prstGeom prst="rect">
              <a:avLst/>
            </a:prstGeom>
            <a:noFill/>
          </p:spPr>
          <p:txBody>
            <a:bodyPr wrap="square" rtlCol="0">
              <a:spAutoFit/>
            </a:bodyPr>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Web Performance Analysis and Optimization</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sp>
        <p:nvSpPr>
          <p:cNvPr id="4" name="五边形 3"/>
          <p:cNvSpPr/>
          <p:nvPr>
            <p:custDataLst>
              <p:tags r:id="rId1"/>
            </p:custDataLst>
          </p:nvPr>
        </p:nvSpPr>
        <p:spPr>
          <a:xfrm>
            <a:off x="784860" y="2307908"/>
            <a:ext cx="2099310" cy="337820"/>
          </a:xfrm>
          <a:prstGeom prst="homePlate">
            <a:avLst/>
          </a:prstGeom>
          <a:gradFill>
            <a:gsLst>
              <a:gs pos="28000">
                <a:srgbClr val="2A3246"/>
              </a:gs>
              <a:gs pos="100000">
                <a:srgbClr val="848790"/>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altLang="zh-CN" sz="1600" b="1">
                <a:solidFill>
                  <a:srgbClr val="FFFFFF">
                    <a:alpha val="55000"/>
                  </a:srgbClr>
                </a:solidFill>
                <a:sym typeface="+mn-ea"/>
              </a:rPr>
              <a:t>1</a:t>
            </a:r>
            <a:endParaRPr lang="en-US" altLang="zh-CN" sz="1600" b="1">
              <a:solidFill>
                <a:srgbClr val="FFFFFF">
                  <a:alpha val="55000"/>
                </a:srgbClr>
              </a:solidFill>
              <a:sym typeface="+mn-ea"/>
            </a:endParaRPr>
          </a:p>
        </p:txBody>
      </p:sp>
      <p:sp>
        <p:nvSpPr>
          <p:cNvPr id="5" name="燕尾形 4"/>
          <p:cNvSpPr/>
          <p:nvPr>
            <p:custDataLst>
              <p:tags r:id="rId2"/>
            </p:custDataLst>
          </p:nvPr>
        </p:nvSpPr>
        <p:spPr>
          <a:xfrm>
            <a:off x="2880995" y="2307908"/>
            <a:ext cx="2099310" cy="337820"/>
          </a:xfrm>
          <a:prstGeom prst="chevron">
            <a:avLst/>
          </a:prstGeom>
          <a:gradFill>
            <a:gsLst>
              <a:gs pos="59000">
                <a:srgbClr val="BA8F2D"/>
              </a:gs>
              <a:gs pos="100000">
                <a:srgbClr val="CFA63F"/>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altLang="zh-CN" sz="1600" b="1">
                <a:solidFill>
                  <a:srgbClr val="FFFFFF">
                    <a:alpha val="55000"/>
                  </a:srgbClr>
                </a:solidFill>
                <a:sym typeface="+mn-ea"/>
              </a:rPr>
              <a:t>2</a:t>
            </a:r>
            <a:endParaRPr lang="en-US" altLang="zh-CN" sz="1600" b="1">
              <a:solidFill>
                <a:srgbClr val="FFFFFF">
                  <a:alpha val="55000"/>
                </a:srgbClr>
              </a:solidFill>
              <a:sym typeface="+mn-ea"/>
            </a:endParaRPr>
          </a:p>
        </p:txBody>
      </p:sp>
      <p:sp>
        <p:nvSpPr>
          <p:cNvPr id="9" name="燕尾形 8"/>
          <p:cNvSpPr/>
          <p:nvPr>
            <p:custDataLst>
              <p:tags r:id="rId3"/>
            </p:custDataLst>
          </p:nvPr>
        </p:nvSpPr>
        <p:spPr>
          <a:xfrm>
            <a:off x="4980305" y="2307908"/>
            <a:ext cx="2099310" cy="337820"/>
          </a:xfrm>
          <a:prstGeom prst="chevron">
            <a:avLst/>
          </a:prstGeom>
          <a:gradFill>
            <a:gsLst>
              <a:gs pos="28000">
                <a:srgbClr val="2A3246"/>
              </a:gs>
              <a:gs pos="100000">
                <a:srgbClr val="747883"/>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altLang="zh-CN" sz="1600" b="1">
                <a:solidFill>
                  <a:srgbClr val="FFFFFF">
                    <a:alpha val="55000"/>
                  </a:srgbClr>
                </a:solidFill>
                <a:sym typeface="+mn-ea"/>
              </a:rPr>
              <a:t>3</a:t>
            </a:r>
            <a:endParaRPr lang="en-US" altLang="zh-CN" sz="1600" b="1">
              <a:solidFill>
                <a:srgbClr val="FFFFFF">
                  <a:alpha val="55000"/>
                </a:srgbClr>
              </a:solidFill>
              <a:sym typeface="+mn-ea"/>
            </a:endParaRPr>
          </a:p>
        </p:txBody>
      </p:sp>
      <p:sp>
        <p:nvSpPr>
          <p:cNvPr id="13" name="燕尾形 12"/>
          <p:cNvSpPr/>
          <p:nvPr>
            <p:custDataLst>
              <p:tags r:id="rId4"/>
            </p:custDataLst>
          </p:nvPr>
        </p:nvSpPr>
        <p:spPr>
          <a:xfrm>
            <a:off x="7076440" y="2307908"/>
            <a:ext cx="2099310" cy="337820"/>
          </a:xfrm>
          <a:prstGeom prst="chevron">
            <a:avLst/>
          </a:prstGeom>
          <a:gradFill>
            <a:gsLst>
              <a:gs pos="55000">
                <a:srgbClr val="BA8F2D"/>
              </a:gs>
              <a:gs pos="100000">
                <a:srgbClr val="C59B36"/>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altLang="zh-CN" sz="1600" b="1">
                <a:solidFill>
                  <a:srgbClr val="FFFFFF">
                    <a:alpha val="55000"/>
                  </a:srgbClr>
                </a:solidFill>
                <a:sym typeface="+mn-ea"/>
              </a:rPr>
              <a:t>4</a:t>
            </a:r>
            <a:endParaRPr lang="en-US" altLang="zh-CN" sz="1600" b="1">
              <a:solidFill>
                <a:srgbClr val="FFFFFF">
                  <a:alpha val="55000"/>
                </a:srgbClr>
              </a:solidFill>
              <a:sym typeface="+mn-ea"/>
            </a:endParaRPr>
          </a:p>
        </p:txBody>
      </p:sp>
      <p:pic>
        <p:nvPicPr>
          <p:cNvPr id="14" name="图片 13" descr="343435383038363b343532323339393bd6b4d0d0d5aad2aa"/>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664970" y="1705928"/>
            <a:ext cx="337820" cy="337820"/>
          </a:xfrm>
          <a:prstGeom prst="rect">
            <a:avLst/>
          </a:prstGeom>
        </p:spPr>
      </p:pic>
      <p:pic>
        <p:nvPicPr>
          <p:cNvPr id="22" name="图片 21" descr="343435383037343b343532333834383bcec4bedf"/>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3761105" y="1705293"/>
            <a:ext cx="337820" cy="337820"/>
          </a:xfrm>
          <a:prstGeom prst="rect">
            <a:avLst/>
          </a:prstGeom>
        </p:spPr>
      </p:pic>
      <p:pic>
        <p:nvPicPr>
          <p:cNvPr id="37" name="图片 36" descr="343435383037343b343532333833373bb9abcbbe"/>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5860415" y="1705293"/>
            <a:ext cx="337820" cy="337820"/>
          </a:xfrm>
          <a:prstGeom prst="rect">
            <a:avLst/>
          </a:prstGeom>
        </p:spPr>
      </p:pic>
      <p:pic>
        <p:nvPicPr>
          <p:cNvPr id="39" name="图片 38" descr="343435383036303b343532343134363bbbe1d2e9bcc6bbae"/>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8030845" y="1704658"/>
            <a:ext cx="337820" cy="337820"/>
          </a:xfrm>
          <a:prstGeom prst="rect">
            <a:avLst/>
          </a:prstGeom>
        </p:spPr>
      </p:pic>
      <p:cxnSp>
        <p:nvCxnSpPr>
          <p:cNvPr id="41" name="直接连接符 40"/>
          <p:cNvCxnSpPr/>
          <p:nvPr>
            <p:custDataLst>
              <p:tags r:id="rId17"/>
            </p:custDataLst>
          </p:nvPr>
        </p:nvCxnSpPr>
        <p:spPr>
          <a:xfrm>
            <a:off x="2880360" y="2909888"/>
            <a:ext cx="0" cy="2462530"/>
          </a:xfrm>
          <a:prstGeom prst="line">
            <a:avLst/>
          </a:prstGeom>
          <a:ln>
            <a:solidFill>
              <a:schemeClr val="tx1">
                <a:lumMod val="50000"/>
                <a:lumOff val="50000"/>
                <a:alpha val="25000"/>
              </a:schemeClr>
            </a:solidFill>
            <a:prstDash val="lgDash"/>
          </a:ln>
        </p:spPr>
        <p:style>
          <a:lnRef idx="2">
            <a:schemeClr val="accent1"/>
          </a:lnRef>
          <a:fillRef idx="0">
            <a:srgbClr val="FFFFFF"/>
          </a:fillRef>
          <a:effectRef idx="0">
            <a:srgbClr val="FFFFFF"/>
          </a:effectRef>
          <a:fontRef idx="minor">
            <a:schemeClr val="tx1"/>
          </a:fontRef>
        </p:style>
      </p:cxnSp>
      <p:cxnSp>
        <p:nvCxnSpPr>
          <p:cNvPr id="42" name="直接连接符 41"/>
          <p:cNvCxnSpPr/>
          <p:nvPr>
            <p:custDataLst>
              <p:tags r:id="rId18"/>
            </p:custDataLst>
          </p:nvPr>
        </p:nvCxnSpPr>
        <p:spPr>
          <a:xfrm>
            <a:off x="4979035" y="2909888"/>
            <a:ext cx="0" cy="2462530"/>
          </a:xfrm>
          <a:prstGeom prst="line">
            <a:avLst/>
          </a:prstGeom>
          <a:ln>
            <a:solidFill>
              <a:schemeClr val="tx1">
                <a:lumMod val="50000"/>
                <a:lumOff val="50000"/>
                <a:alpha val="25000"/>
              </a:schemeClr>
            </a:solidFill>
            <a:prstDash val="lgDash"/>
          </a:ln>
        </p:spPr>
        <p:style>
          <a:lnRef idx="2">
            <a:schemeClr val="accent1"/>
          </a:lnRef>
          <a:fillRef idx="0">
            <a:srgbClr val="FFFFFF"/>
          </a:fillRef>
          <a:effectRef idx="0">
            <a:srgbClr val="FFFFFF"/>
          </a:effectRef>
          <a:fontRef idx="minor">
            <a:schemeClr val="tx1"/>
          </a:fontRef>
        </p:style>
      </p:cxnSp>
      <p:cxnSp>
        <p:nvCxnSpPr>
          <p:cNvPr id="45" name="直接连接符 44"/>
          <p:cNvCxnSpPr/>
          <p:nvPr>
            <p:custDataLst>
              <p:tags r:id="rId19"/>
            </p:custDataLst>
          </p:nvPr>
        </p:nvCxnSpPr>
        <p:spPr>
          <a:xfrm>
            <a:off x="7077710" y="2909888"/>
            <a:ext cx="0" cy="2462530"/>
          </a:xfrm>
          <a:prstGeom prst="line">
            <a:avLst/>
          </a:prstGeom>
          <a:ln>
            <a:solidFill>
              <a:schemeClr val="tx1">
                <a:lumMod val="50000"/>
                <a:lumOff val="50000"/>
                <a:alpha val="25000"/>
              </a:schemeClr>
            </a:solidFill>
            <a:prstDash val="lgDash"/>
          </a:ln>
        </p:spPr>
        <p:style>
          <a:lnRef idx="2">
            <a:schemeClr val="accent1"/>
          </a:lnRef>
          <a:fillRef idx="0">
            <a:srgbClr val="FFFFFF"/>
          </a:fillRef>
          <a:effectRef idx="0">
            <a:srgbClr val="FFFFFF"/>
          </a:effectRef>
          <a:fontRef idx="minor">
            <a:schemeClr val="tx1"/>
          </a:fontRef>
        </p:style>
      </p:cxnSp>
      <p:sp>
        <p:nvSpPr>
          <p:cNvPr id="47" name="正文"/>
          <p:cNvSpPr txBox="1"/>
          <p:nvPr>
            <p:custDataLst>
              <p:tags r:id="rId20"/>
            </p:custDataLst>
          </p:nvPr>
        </p:nvSpPr>
        <p:spPr>
          <a:xfrm>
            <a:off x="1023620" y="3725228"/>
            <a:ext cx="1620520" cy="2529205"/>
          </a:xfrm>
          <a:prstGeom prst="rect">
            <a:avLst/>
          </a:prstGeom>
          <a:noFill/>
        </p:spPr>
        <p:txBody>
          <a:bodyPr wrap="square" lIns="0" tIns="0" rIns="0" bIns="0" rtlCol="0" anchor="t" anchorCtr="0">
            <a:noAutofit/>
          </a:bodyPr>
          <a:p>
            <a:pPr indent="0" algn="l" fontAlgn="auto">
              <a:lnSpc>
                <a:spcPct val="150000"/>
              </a:lnSpc>
            </a:pPr>
            <a:r>
              <a:rPr lang="en-US" altLang="zh-CN" sz="1400" dirty="0">
                <a:solidFill>
                  <a:schemeClr val="tx1">
                    <a:lumMod val="85000"/>
                    <a:lumOff val="15000"/>
                  </a:schemeClr>
                </a:solidFill>
                <a:uFillTx/>
                <a:latin typeface="微软雅黑" panose="020B0503020204020204" pitchFamily="34" charset="-122"/>
                <a:sym typeface="+mn-ea"/>
              </a:rPr>
              <a:t> </a:t>
            </a:r>
            <a:r>
              <a:rPr lang="zh-CN" altLang="en-US" sz="1400" dirty="0">
                <a:solidFill>
                  <a:schemeClr val="tx1">
                    <a:lumMod val="85000"/>
                    <a:lumOff val="15000"/>
                  </a:schemeClr>
                </a:solidFill>
                <a:uFillTx/>
                <a:latin typeface="微软雅黑" panose="020B0503020204020204" pitchFamily="34" charset="-122"/>
                <a:sym typeface="+mn-ea"/>
              </a:rPr>
              <a:t>社团图片仅在用户滚动到可视区域时加载，减少首屏加载压力。</a:t>
            </a:r>
            <a:endParaRPr lang="zh-CN" altLang="en-US" sz="1400" dirty="0">
              <a:solidFill>
                <a:schemeClr val="tx1">
                  <a:lumMod val="85000"/>
                  <a:lumOff val="15000"/>
                </a:schemeClr>
              </a:solidFill>
              <a:uFillTx/>
              <a:latin typeface="微软雅黑" panose="020B0503020204020204" pitchFamily="34" charset="-122"/>
              <a:sym typeface="+mn-ea"/>
            </a:endParaRPr>
          </a:p>
        </p:txBody>
      </p:sp>
      <p:sp>
        <p:nvSpPr>
          <p:cNvPr id="49" name="标题"/>
          <p:cNvSpPr txBox="1"/>
          <p:nvPr>
            <p:custDataLst>
              <p:tags r:id="rId21"/>
            </p:custDataLst>
          </p:nvPr>
        </p:nvSpPr>
        <p:spPr>
          <a:xfrm>
            <a:off x="1023620" y="3006408"/>
            <a:ext cx="1620520" cy="301625"/>
          </a:xfrm>
          <a:prstGeom prst="rect">
            <a:avLst/>
          </a:prstGeom>
          <a:noFill/>
        </p:spPr>
        <p:txBody>
          <a:bodyPr wrap="square" lIns="0" tIns="0" rIns="0" bIns="0" rtlCol="0" anchor="b" anchorCtr="0">
            <a:noAutofit/>
          </a:bodyPr>
          <a:p>
            <a:pPr algn="ctr"/>
            <a:r>
              <a:rPr lang="zh-CN" altLang="en-US" b="1" dirty="0">
                <a:solidFill>
                  <a:srgbClr val="2A3246"/>
                </a:solidFill>
                <a:latin typeface="微软雅黑" panose="020B0503020204020204" pitchFamily="34" charset="-122"/>
              </a:rPr>
              <a:t>图片资源懒加载</a:t>
            </a:r>
            <a:endParaRPr lang="zh-CN" altLang="en-US" b="1" dirty="0">
              <a:solidFill>
                <a:srgbClr val="2A3246"/>
              </a:solidFill>
              <a:latin typeface="微软雅黑" panose="020B0503020204020204" pitchFamily="34" charset="-122"/>
            </a:endParaRPr>
          </a:p>
        </p:txBody>
      </p:sp>
      <p:sp>
        <p:nvSpPr>
          <p:cNvPr id="52" name="正文"/>
          <p:cNvSpPr txBox="1"/>
          <p:nvPr>
            <p:custDataLst>
              <p:tags r:id="rId22"/>
            </p:custDataLst>
          </p:nvPr>
        </p:nvSpPr>
        <p:spPr>
          <a:xfrm>
            <a:off x="3119755" y="3725228"/>
            <a:ext cx="1620000" cy="2529205"/>
          </a:xfrm>
          <a:prstGeom prst="rect">
            <a:avLst/>
          </a:prstGeom>
          <a:noFill/>
        </p:spPr>
        <p:txBody>
          <a:bodyPr wrap="square" lIns="0" tIns="0" rIns="0" bIns="0" rtlCol="0" anchor="t" anchorCtr="0">
            <a:noAutofit/>
          </a:bodyPr>
          <a:p>
            <a:pPr indent="0" algn="l" fontAlgn="auto">
              <a:lnSpc>
                <a:spcPct val="150000"/>
              </a:lnSpc>
            </a:pPr>
            <a:r>
              <a:rPr lang="zh-CN" altLang="en-US" sz="1400" dirty="0">
                <a:solidFill>
                  <a:schemeClr val="tx1">
                    <a:lumMod val="85000"/>
                    <a:lumOff val="15000"/>
                  </a:schemeClr>
                </a:solidFill>
                <a:uFillTx/>
                <a:latin typeface="微软雅黑" panose="020B0503020204020204" pitchFamily="34" charset="-122"/>
                <a:sym typeface="+mn-ea"/>
              </a:rPr>
              <a:t>使用</a:t>
            </a:r>
            <a:r>
              <a:rPr lang="en-US" altLang="zh-CN" sz="1400" dirty="0">
                <a:solidFill>
                  <a:schemeClr val="tx1">
                    <a:lumMod val="85000"/>
                    <a:lumOff val="15000"/>
                  </a:schemeClr>
                </a:solidFill>
                <a:uFillTx/>
                <a:latin typeface="微软雅黑" panose="020B0503020204020204" pitchFamily="34" charset="-122"/>
                <a:sym typeface="+mn-ea"/>
              </a:rPr>
              <a:t> Webpack </a:t>
            </a:r>
            <a:r>
              <a:rPr lang="zh-CN" altLang="en-US" sz="1400" dirty="0">
                <a:solidFill>
                  <a:schemeClr val="tx1">
                    <a:lumMod val="85000"/>
                    <a:lumOff val="15000"/>
                  </a:schemeClr>
                </a:solidFill>
                <a:uFillTx/>
                <a:latin typeface="微软雅黑" panose="020B0503020204020204" pitchFamily="34" charset="-122"/>
                <a:sym typeface="+mn-ea"/>
              </a:rPr>
              <a:t>对</a:t>
            </a:r>
            <a:r>
              <a:rPr lang="en-US" altLang="zh-CN" sz="1400" dirty="0">
                <a:solidFill>
                  <a:schemeClr val="tx1">
                    <a:lumMod val="85000"/>
                    <a:lumOff val="15000"/>
                  </a:schemeClr>
                </a:solidFill>
                <a:uFillTx/>
                <a:latin typeface="微软雅黑" panose="020B0503020204020204" pitchFamily="34" charset="-122"/>
                <a:sym typeface="+mn-ea"/>
              </a:rPr>
              <a:t> CSS </a:t>
            </a:r>
            <a:r>
              <a:rPr lang="zh-CN" altLang="en-US" sz="1400" dirty="0">
                <a:solidFill>
                  <a:schemeClr val="tx1">
                    <a:lumMod val="85000"/>
                    <a:lumOff val="15000"/>
                  </a:schemeClr>
                </a:solidFill>
                <a:uFillTx/>
                <a:latin typeface="微软雅黑" panose="020B0503020204020204" pitchFamily="34" charset="-122"/>
                <a:sym typeface="+mn-ea"/>
              </a:rPr>
              <a:t>和</a:t>
            </a:r>
            <a:r>
              <a:rPr lang="en-US" altLang="zh-CN" sz="1400" dirty="0">
                <a:solidFill>
                  <a:schemeClr val="tx1">
                    <a:lumMod val="85000"/>
                    <a:lumOff val="15000"/>
                  </a:schemeClr>
                </a:solidFill>
                <a:uFillTx/>
                <a:latin typeface="微软雅黑" panose="020B0503020204020204" pitchFamily="34" charset="-122"/>
                <a:sym typeface="+mn-ea"/>
              </a:rPr>
              <a:t> JS </a:t>
            </a:r>
            <a:r>
              <a:rPr lang="zh-CN" altLang="en-US" sz="1400" dirty="0">
                <a:solidFill>
                  <a:schemeClr val="tx1">
                    <a:lumMod val="85000"/>
                    <a:lumOff val="15000"/>
                  </a:schemeClr>
                </a:solidFill>
                <a:uFillTx/>
                <a:latin typeface="微软雅黑" panose="020B0503020204020204" pitchFamily="34" charset="-122"/>
                <a:sym typeface="+mn-ea"/>
              </a:rPr>
              <a:t>进行压缩合并，减少</a:t>
            </a:r>
            <a:r>
              <a:rPr lang="en-US" altLang="zh-CN" sz="1400" dirty="0">
                <a:solidFill>
                  <a:schemeClr val="tx1">
                    <a:lumMod val="85000"/>
                    <a:lumOff val="15000"/>
                  </a:schemeClr>
                </a:solidFill>
                <a:uFillTx/>
                <a:latin typeface="微软雅黑" panose="020B0503020204020204" pitchFamily="34" charset="-122"/>
                <a:sym typeface="+mn-ea"/>
              </a:rPr>
              <a:t> HTTP </a:t>
            </a:r>
            <a:r>
              <a:rPr lang="zh-CN" altLang="en-US" sz="1400" dirty="0">
                <a:solidFill>
                  <a:schemeClr val="tx1">
                    <a:lumMod val="85000"/>
                    <a:lumOff val="15000"/>
                  </a:schemeClr>
                </a:solidFill>
                <a:uFillTx/>
                <a:latin typeface="微软雅黑" panose="020B0503020204020204" pitchFamily="34" charset="-122"/>
                <a:sym typeface="+mn-ea"/>
              </a:rPr>
              <a:t>请求次数与资源大小。</a:t>
            </a:r>
            <a:endParaRPr lang="zh-CN" altLang="en-US" sz="1400" dirty="0">
              <a:solidFill>
                <a:schemeClr val="tx1">
                  <a:lumMod val="85000"/>
                  <a:lumOff val="15000"/>
                </a:schemeClr>
              </a:solidFill>
              <a:uFillTx/>
              <a:latin typeface="微软雅黑" panose="020B0503020204020204" pitchFamily="34" charset="-122"/>
              <a:sym typeface="+mn-ea"/>
            </a:endParaRPr>
          </a:p>
        </p:txBody>
      </p:sp>
      <p:sp>
        <p:nvSpPr>
          <p:cNvPr id="6" name="标题"/>
          <p:cNvSpPr txBox="1"/>
          <p:nvPr>
            <p:custDataLst>
              <p:tags r:id="rId23"/>
            </p:custDataLst>
          </p:nvPr>
        </p:nvSpPr>
        <p:spPr>
          <a:xfrm>
            <a:off x="3103245" y="3006725"/>
            <a:ext cx="1619885" cy="548640"/>
          </a:xfrm>
          <a:prstGeom prst="rect">
            <a:avLst/>
          </a:prstGeom>
          <a:noFill/>
        </p:spPr>
        <p:txBody>
          <a:bodyPr wrap="square" lIns="0" tIns="0" rIns="0" bIns="0" rtlCol="0" anchor="b" anchorCtr="0">
            <a:noAutofit/>
          </a:bodyPr>
          <a:p>
            <a:pPr algn="ctr"/>
            <a:r>
              <a:rPr lang="zh-CN" altLang="en-US" b="1" dirty="0">
                <a:solidFill>
                  <a:srgbClr val="BA8F2D"/>
                </a:solidFill>
                <a:latin typeface="微软雅黑" panose="020B0503020204020204" pitchFamily="34" charset="-122"/>
              </a:rPr>
              <a:t>静态资源</a:t>
            </a:r>
            <a:endParaRPr lang="zh-CN" altLang="en-US" b="1" dirty="0">
              <a:solidFill>
                <a:srgbClr val="BA8F2D"/>
              </a:solidFill>
              <a:latin typeface="微软雅黑" panose="020B0503020204020204" pitchFamily="34" charset="-122"/>
            </a:endParaRPr>
          </a:p>
          <a:p>
            <a:pPr algn="ctr"/>
            <a:r>
              <a:rPr lang="zh-CN" altLang="en-US" b="1" dirty="0">
                <a:solidFill>
                  <a:srgbClr val="BA8F2D"/>
                </a:solidFill>
                <a:latin typeface="微软雅黑" panose="020B0503020204020204" pitchFamily="34" charset="-122"/>
              </a:rPr>
              <a:t>压缩与合并</a:t>
            </a:r>
            <a:endParaRPr lang="zh-CN" altLang="en-US" b="1" dirty="0">
              <a:solidFill>
                <a:srgbClr val="BA8F2D"/>
              </a:solidFill>
              <a:latin typeface="微软雅黑" panose="020B0503020204020204" pitchFamily="34" charset="-122"/>
            </a:endParaRPr>
          </a:p>
        </p:txBody>
      </p:sp>
      <p:sp>
        <p:nvSpPr>
          <p:cNvPr id="7" name="正文"/>
          <p:cNvSpPr txBox="1"/>
          <p:nvPr>
            <p:custDataLst>
              <p:tags r:id="rId24"/>
            </p:custDataLst>
          </p:nvPr>
        </p:nvSpPr>
        <p:spPr>
          <a:xfrm>
            <a:off x="5199380" y="3725545"/>
            <a:ext cx="1665605" cy="2529205"/>
          </a:xfrm>
          <a:prstGeom prst="rect">
            <a:avLst/>
          </a:prstGeom>
          <a:noFill/>
        </p:spPr>
        <p:txBody>
          <a:bodyPr wrap="square" lIns="0" tIns="0" rIns="0" bIns="0" rtlCol="0" anchor="t" anchorCtr="0">
            <a:noAutofit/>
          </a:bodyPr>
          <a:p>
            <a:pPr indent="0" algn="l" fontAlgn="auto">
              <a:lnSpc>
                <a:spcPct val="150000"/>
              </a:lnSpc>
            </a:pPr>
            <a:r>
              <a:rPr lang="zh-CN" altLang="en-US" sz="1400" dirty="0">
                <a:solidFill>
                  <a:schemeClr val="tx1">
                    <a:lumMod val="85000"/>
                    <a:lumOff val="15000"/>
                  </a:schemeClr>
                </a:solidFill>
                <a:uFillTx/>
                <a:latin typeface="微软雅黑" panose="020B0503020204020204" pitchFamily="34" charset="-122"/>
                <a:sym typeface="+mn-ea"/>
              </a:rPr>
              <a:t>设置</a:t>
            </a:r>
            <a:r>
              <a:rPr lang="en-US" altLang="zh-CN" sz="1400" dirty="0">
                <a:solidFill>
                  <a:schemeClr val="tx1">
                    <a:lumMod val="85000"/>
                    <a:lumOff val="15000"/>
                  </a:schemeClr>
                </a:solidFill>
                <a:uFillTx/>
                <a:latin typeface="微软雅黑" panose="020B0503020204020204" pitchFamily="34" charset="-122"/>
                <a:sym typeface="+mn-ea"/>
              </a:rPr>
              <a:t> Cache-Control </a:t>
            </a:r>
            <a:r>
              <a:rPr lang="zh-CN" altLang="en-US" sz="1400" dirty="0">
                <a:solidFill>
                  <a:schemeClr val="tx1">
                    <a:lumMod val="85000"/>
                    <a:lumOff val="15000"/>
                  </a:schemeClr>
                </a:solidFill>
                <a:uFillTx/>
                <a:latin typeface="微软雅黑" panose="020B0503020204020204" pitchFamily="34" charset="-122"/>
                <a:sym typeface="+mn-ea"/>
              </a:rPr>
              <a:t>和</a:t>
            </a:r>
            <a:r>
              <a:rPr lang="en-US" altLang="zh-CN" sz="1400" dirty="0">
                <a:solidFill>
                  <a:schemeClr val="tx1">
                    <a:lumMod val="85000"/>
                    <a:lumOff val="15000"/>
                  </a:schemeClr>
                </a:solidFill>
                <a:uFillTx/>
                <a:latin typeface="微软雅黑" panose="020B0503020204020204" pitchFamily="34" charset="-122"/>
                <a:sym typeface="+mn-ea"/>
              </a:rPr>
              <a:t> ETag </a:t>
            </a:r>
            <a:r>
              <a:rPr lang="zh-CN" altLang="en-US" sz="1400" dirty="0">
                <a:solidFill>
                  <a:schemeClr val="tx1">
                    <a:lumMod val="85000"/>
                    <a:lumOff val="15000"/>
                  </a:schemeClr>
                </a:solidFill>
                <a:uFillTx/>
                <a:latin typeface="微软雅黑" panose="020B0503020204020204" pitchFamily="34" charset="-122"/>
                <a:sym typeface="+mn-ea"/>
              </a:rPr>
              <a:t>响应头，让浏览器缓存静态资源。</a:t>
            </a:r>
            <a:endParaRPr lang="zh-CN" altLang="en-US" sz="1400" dirty="0">
              <a:solidFill>
                <a:schemeClr val="tx1">
                  <a:lumMod val="85000"/>
                  <a:lumOff val="15000"/>
                </a:schemeClr>
              </a:solidFill>
              <a:uFillTx/>
              <a:latin typeface="微软雅黑" panose="020B0503020204020204" pitchFamily="34" charset="-122"/>
              <a:sym typeface="+mn-ea"/>
            </a:endParaRPr>
          </a:p>
        </p:txBody>
      </p:sp>
      <p:sp>
        <p:nvSpPr>
          <p:cNvPr id="55" name="标题"/>
          <p:cNvSpPr txBox="1"/>
          <p:nvPr>
            <p:custDataLst>
              <p:tags r:id="rId25"/>
            </p:custDataLst>
          </p:nvPr>
        </p:nvSpPr>
        <p:spPr>
          <a:xfrm>
            <a:off x="5219065" y="3006408"/>
            <a:ext cx="1620000" cy="301625"/>
          </a:xfrm>
          <a:prstGeom prst="rect">
            <a:avLst/>
          </a:prstGeom>
          <a:noFill/>
        </p:spPr>
        <p:txBody>
          <a:bodyPr wrap="square" lIns="0" tIns="0" rIns="0" bIns="0" rtlCol="0" anchor="b" anchorCtr="0">
            <a:noAutofit/>
          </a:bodyPr>
          <a:p>
            <a:pPr algn="ctr"/>
            <a:r>
              <a:rPr lang="zh-CN" altLang="en-US" b="1" dirty="0">
                <a:solidFill>
                  <a:srgbClr val="2A3246"/>
                </a:solidFill>
                <a:latin typeface="微软雅黑" panose="020B0503020204020204" pitchFamily="34" charset="-122"/>
              </a:rPr>
              <a:t>启用浏览器缓存</a:t>
            </a:r>
            <a:endParaRPr lang="zh-CN" altLang="en-US" b="1" dirty="0">
              <a:solidFill>
                <a:srgbClr val="2A3246"/>
              </a:solidFill>
              <a:latin typeface="微软雅黑" panose="020B0503020204020204" pitchFamily="34" charset="-122"/>
            </a:endParaRPr>
          </a:p>
        </p:txBody>
      </p:sp>
      <p:sp>
        <p:nvSpPr>
          <p:cNvPr id="56" name="正文"/>
          <p:cNvSpPr txBox="1"/>
          <p:nvPr>
            <p:custDataLst>
              <p:tags r:id="rId26"/>
            </p:custDataLst>
          </p:nvPr>
        </p:nvSpPr>
        <p:spPr>
          <a:xfrm>
            <a:off x="7325360" y="3725228"/>
            <a:ext cx="1620000" cy="2529205"/>
          </a:xfrm>
          <a:prstGeom prst="rect">
            <a:avLst/>
          </a:prstGeom>
          <a:noFill/>
        </p:spPr>
        <p:txBody>
          <a:bodyPr wrap="square" lIns="0" tIns="0" rIns="0" bIns="0" rtlCol="0" anchor="t" anchorCtr="0">
            <a:noAutofit/>
          </a:bodyPr>
          <a:p>
            <a:pPr indent="0" algn="l" fontAlgn="auto">
              <a:lnSpc>
                <a:spcPct val="150000"/>
              </a:lnSpc>
            </a:pPr>
            <a:r>
              <a:rPr lang="zh-CN" altLang="en-US" sz="1400" dirty="0">
                <a:solidFill>
                  <a:schemeClr val="tx1">
                    <a:lumMod val="85000"/>
                    <a:lumOff val="15000"/>
                  </a:schemeClr>
                </a:solidFill>
                <a:uFillTx/>
                <a:latin typeface="微软雅黑" panose="020B0503020204020204" pitchFamily="34" charset="-122"/>
                <a:sym typeface="+mn-ea"/>
              </a:rPr>
              <a:t>图片、</a:t>
            </a:r>
            <a:r>
              <a:rPr lang="en-US" altLang="zh-CN" sz="1400" dirty="0">
                <a:solidFill>
                  <a:schemeClr val="tx1">
                    <a:lumMod val="85000"/>
                    <a:lumOff val="15000"/>
                  </a:schemeClr>
                </a:solidFill>
                <a:uFillTx/>
                <a:latin typeface="微软雅黑" panose="020B0503020204020204" pitchFamily="34" charset="-122"/>
                <a:sym typeface="+mn-ea"/>
              </a:rPr>
              <a:t>JS</a:t>
            </a:r>
            <a:r>
              <a:rPr lang="zh-CN" altLang="en-US" sz="1400" dirty="0">
                <a:solidFill>
                  <a:schemeClr val="tx1">
                    <a:lumMod val="85000"/>
                    <a:lumOff val="15000"/>
                  </a:schemeClr>
                </a:solidFill>
                <a:uFillTx/>
                <a:latin typeface="微软雅黑" panose="020B0503020204020204" pitchFamily="34" charset="-122"/>
                <a:sym typeface="+mn-ea"/>
              </a:rPr>
              <a:t>、</a:t>
            </a:r>
            <a:r>
              <a:rPr lang="en-US" altLang="zh-CN" sz="1400" dirty="0">
                <a:solidFill>
                  <a:schemeClr val="tx1">
                    <a:lumMod val="85000"/>
                    <a:lumOff val="15000"/>
                  </a:schemeClr>
                </a:solidFill>
                <a:uFillTx/>
                <a:latin typeface="微软雅黑" panose="020B0503020204020204" pitchFamily="34" charset="-122"/>
                <a:sym typeface="+mn-ea"/>
              </a:rPr>
              <a:t>CSS </a:t>
            </a:r>
            <a:r>
              <a:rPr lang="zh-CN" altLang="en-US" sz="1400" dirty="0">
                <a:solidFill>
                  <a:schemeClr val="tx1">
                    <a:lumMod val="85000"/>
                    <a:lumOff val="15000"/>
                  </a:schemeClr>
                </a:solidFill>
                <a:uFillTx/>
                <a:latin typeface="微软雅黑" panose="020B0503020204020204" pitchFamily="34" charset="-122"/>
                <a:sym typeface="+mn-ea"/>
              </a:rPr>
              <a:t>等资源部署至</a:t>
            </a:r>
            <a:r>
              <a:rPr lang="en-US" altLang="zh-CN" sz="1400" dirty="0">
                <a:solidFill>
                  <a:schemeClr val="tx1">
                    <a:lumMod val="85000"/>
                    <a:lumOff val="15000"/>
                  </a:schemeClr>
                </a:solidFill>
                <a:uFillTx/>
                <a:latin typeface="微软雅黑" panose="020B0503020204020204" pitchFamily="34" charset="-122"/>
                <a:sym typeface="+mn-ea"/>
              </a:rPr>
              <a:t> CDN</a:t>
            </a:r>
            <a:r>
              <a:rPr lang="zh-CN" altLang="en-US" sz="1400" dirty="0">
                <a:solidFill>
                  <a:schemeClr val="tx1">
                    <a:lumMod val="85000"/>
                    <a:lumOff val="15000"/>
                  </a:schemeClr>
                </a:solidFill>
                <a:uFillTx/>
                <a:latin typeface="微软雅黑" panose="020B0503020204020204" pitchFamily="34" charset="-122"/>
                <a:sym typeface="+mn-ea"/>
              </a:rPr>
              <a:t>，提升加载速度，减少服务器压力。</a:t>
            </a:r>
            <a:endParaRPr lang="zh-CN" altLang="en-US" sz="1400" dirty="0">
              <a:solidFill>
                <a:schemeClr val="tx1">
                  <a:lumMod val="85000"/>
                  <a:lumOff val="15000"/>
                </a:schemeClr>
              </a:solidFill>
              <a:uFillTx/>
              <a:latin typeface="微软雅黑" panose="020B0503020204020204" pitchFamily="34" charset="-122"/>
              <a:sym typeface="+mn-ea"/>
            </a:endParaRPr>
          </a:p>
        </p:txBody>
      </p:sp>
      <p:sp>
        <p:nvSpPr>
          <p:cNvPr id="8" name="标题"/>
          <p:cNvSpPr txBox="1"/>
          <p:nvPr>
            <p:custDataLst>
              <p:tags r:id="rId27"/>
            </p:custDataLst>
          </p:nvPr>
        </p:nvSpPr>
        <p:spPr>
          <a:xfrm>
            <a:off x="7334885" y="3006725"/>
            <a:ext cx="1619885" cy="593090"/>
          </a:xfrm>
          <a:prstGeom prst="rect">
            <a:avLst/>
          </a:prstGeom>
          <a:noFill/>
        </p:spPr>
        <p:txBody>
          <a:bodyPr wrap="square" lIns="0" tIns="0" rIns="0" bIns="0" rtlCol="0" anchor="b" anchorCtr="0">
            <a:noAutofit/>
          </a:bodyPr>
          <a:p>
            <a:pPr algn="ctr"/>
            <a:r>
              <a:rPr lang="zh-CN" altLang="en-US" b="1" dirty="0">
                <a:solidFill>
                  <a:srgbClr val="BA8F2D"/>
                </a:solidFill>
                <a:latin typeface="微软雅黑" panose="020B0503020204020204" pitchFamily="34" charset="-122"/>
              </a:rPr>
              <a:t>使用</a:t>
            </a:r>
            <a:r>
              <a:rPr lang="en-US" altLang="zh-CN" b="1" dirty="0">
                <a:solidFill>
                  <a:srgbClr val="BA8F2D"/>
                </a:solidFill>
                <a:latin typeface="微软雅黑" panose="020B0503020204020204" pitchFamily="34" charset="-122"/>
              </a:rPr>
              <a:t> CDN </a:t>
            </a:r>
            <a:endParaRPr lang="en-US" altLang="zh-CN" b="1" dirty="0">
              <a:solidFill>
                <a:srgbClr val="BA8F2D"/>
              </a:solidFill>
              <a:latin typeface="微软雅黑" panose="020B0503020204020204" pitchFamily="34" charset="-122"/>
            </a:endParaRPr>
          </a:p>
          <a:p>
            <a:pPr algn="ctr"/>
            <a:r>
              <a:rPr lang="zh-CN" altLang="en-US" b="1" dirty="0">
                <a:solidFill>
                  <a:srgbClr val="BA8F2D"/>
                </a:solidFill>
                <a:latin typeface="微软雅黑" panose="020B0503020204020204" pitchFamily="34" charset="-122"/>
              </a:rPr>
              <a:t>分发静态资源</a:t>
            </a:r>
            <a:endParaRPr lang="zh-CN" altLang="en-US" b="1" dirty="0">
              <a:solidFill>
                <a:srgbClr val="BA8F2D"/>
              </a:solidFill>
              <a:latin typeface="微软雅黑" panose="020B0503020204020204" pitchFamily="34" charset="-122"/>
            </a:endParaRPr>
          </a:p>
        </p:txBody>
      </p:sp>
      <p:pic>
        <p:nvPicPr>
          <p:cNvPr id="24" name="图片 23" descr="343439383331313b343532303034303bcffacadbb9dcc0ed"/>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10073005" y="1704658"/>
            <a:ext cx="338400" cy="338400"/>
          </a:xfrm>
          <a:prstGeom prst="rect">
            <a:avLst/>
          </a:prstGeom>
        </p:spPr>
      </p:pic>
      <p:sp>
        <p:nvSpPr>
          <p:cNvPr id="10" name="燕尾形 9"/>
          <p:cNvSpPr/>
          <p:nvPr>
            <p:custDataLst>
              <p:tags r:id="rId31"/>
            </p:custDataLst>
          </p:nvPr>
        </p:nvSpPr>
        <p:spPr>
          <a:xfrm>
            <a:off x="9175750" y="2307908"/>
            <a:ext cx="2099310" cy="337820"/>
          </a:xfrm>
          <a:prstGeom prst="chevron">
            <a:avLst/>
          </a:prstGeom>
          <a:gradFill>
            <a:gsLst>
              <a:gs pos="28000">
                <a:srgbClr val="2A3246"/>
              </a:gs>
              <a:gs pos="100000">
                <a:srgbClr val="787C86"/>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altLang="zh-CN" sz="1600" b="1">
                <a:solidFill>
                  <a:srgbClr val="FFFFFF">
                    <a:alpha val="55000"/>
                  </a:srgbClr>
                </a:solidFill>
                <a:sym typeface="+mn-ea"/>
              </a:rPr>
              <a:t>5</a:t>
            </a:r>
            <a:endParaRPr lang="en-US" altLang="zh-CN" sz="1600" b="1">
              <a:solidFill>
                <a:srgbClr val="FFFFFF">
                  <a:alpha val="55000"/>
                </a:srgbClr>
              </a:solidFill>
              <a:sym typeface="+mn-ea"/>
            </a:endParaRPr>
          </a:p>
        </p:txBody>
      </p:sp>
      <p:cxnSp>
        <p:nvCxnSpPr>
          <p:cNvPr id="11" name="直接连接符 10"/>
          <p:cNvCxnSpPr/>
          <p:nvPr>
            <p:custDataLst>
              <p:tags r:id="rId32"/>
            </p:custDataLst>
          </p:nvPr>
        </p:nvCxnSpPr>
        <p:spPr>
          <a:xfrm>
            <a:off x="9176385" y="2910523"/>
            <a:ext cx="0" cy="2462530"/>
          </a:xfrm>
          <a:prstGeom prst="line">
            <a:avLst/>
          </a:prstGeom>
          <a:ln>
            <a:solidFill>
              <a:schemeClr val="tx1">
                <a:lumMod val="50000"/>
                <a:lumOff val="50000"/>
                <a:alpha val="25000"/>
              </a:schemeClr>
            </a:solidFill>
            <a:prstDash val="lgDash"/>
          </a:ln>
        </p:spPr>
        <p:style>
          <a:lnRef idx="2">
            <a:schemeClr val="accent1"/>
          </a:lnRef>
          <a:fillRef idx="0">
            <a:srgbClr val="FFFFFF"/>
          </a:fillRef>
          <a:effectRef idx="0">
            <a:srgbClr val="FFFFFF"/>
          </a:effectRef>
          <a:fontRef idx="minor">
            <a:schemeClr val="tx1"/>
          </a:fontRef>
        </p:style>
      </p:cxnSp>
      <p:sp>
        <p:nvSpPr>
          <p:cNvPr id="12" name="正文"/>
          <p:cNvSpPr txBox="1"/>
          <p:nvPr>
            <p:custDataLst>
              <p:tags r:id="rId33"/>
            </p:custDataLst>
          </p:nvPr>
        </p:nvSpPr>
        <p:spPr>
          <a:xfrm>
            <a:off x="9432290" y="3725228"/>
            <a:ext cx="1620000" cy="2529205"/>
          </a:xfrm>
          <a:prstGeom prst="rect">
            <a:avLst/>
          </a:prstGeom>
          <a:noFill/>
        </p:spPr>
        <p:txBody>
          <a:bodyPr wrap="square" lIns="0" tIns="0" rIns="0" bIns="0" rtlCol="0" anchor="t" anchorCtr="0">
            <a:noAutofit/>
          </a:bodyPr>
          <a:p>
            <a:pPr indent="0" algn="l" fontAlgn="auto">
              <a:lnSpc>
                <a:spcPct val="150000"/>
              </a:lnSpc>
            </a:pPr>
            <a:r>
              <a:rPr lang="zh-CN" altLang="en-US" sz="1400" dirty="0">
                <a:solidFill>
                  <a:schemeClr val="tx1">
                    <a:lumMod val="85000"/>
                    <a:lumOff val="15000"/>
                  </a:schemeClr>
                </a:solidFill>
                <a:uFillTx/>
                <a:latin typeface="微软雅黑" panose="020B0503020204020204" pitchFamily="34" charset="-122"/>
                <a:sym typeface="+mn-ea"/>
              </a:rPr>
              <a:t>使用索引优化查询语句，避免不必要的嵌套查询和全表扫描。</a:t>
            </a:r>
            <a:endParaRPr lang="zh-CN" altLang="en-US" sz="1400" dirty="0">
              <a:solidFill>
                <a:schemeClr val="tx1">
                  <a:lumMod val="85000"/>
                  <a:lumOff val="15000"/>
                </a:schemeClr>
              </a:solidFill>
              <a:uFillTx/>
              <a:latin typeface="微软雅黑" panose="020B0503020204020204" pitchFamily="34" charset="-122"/>
              <a:sym typeface="+mn-ea"/>
            </a:endParaRPr>
          </a:p>
        </p:txBody>
      </p:sp>
      <p:sp>
        <p:nvSpPr>
          <p:cNvPr id="15" name="标题"/>
          <p:cNvSpPr txBox="1"/>
          <p:nvPr>
            <p:custDataLst>
              <p:tags r:id="rId34"/>
            </p:custDataLst>
          </p:nvPr>
        </p:nvSpPr>
        <p:spPr>
          <a:xfrm>
            <a:off x="9432290" y="3006408"/>
            <a:ext cx="1620000" cy="301625"/>
          </a:xfrm>
          <a:prstGeom prst="rect">
            <a:avLst/>
          </a:prstGeom>
          <a:noFill/>
        </p:spPr>
        <p:txBody>
          <a:bodyPr wrap="square" lIns="0" tIns="0" rIns="0" bIns="0" rtlCol="0" anchor="b" anchorCtr="0">
            <a:noAutofit/>
          </a:bodyPr>
          <a:p>
            <a:pPr algn="ctr"/>
            <a:r>
              <a:rPr lang="zh-CN" altLang="en-US" b="1" dirty="0">
                <a:solidFill>
                  <a:srgbClr val="2A3246"/>
                </a:solidFill>
                <a:latin typeface="微软雅黑" panose="020B0503020204020204" pitchFamily="34" charset="-122"/>
              </a:rPr>
              <a:t>数据库优化</a:t>
            </a:r>
            <a:endParaRPr lang="zh-CN" altLang="en-US" b="1" dirty="0">
              <a:solidFill>
                <a:srgbClr val="2A3246"/>
              </a:solidFill>
              <a:latin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ppt_x</p:attrName>
                                        </p:attrNameLst>
                                      </p:cBhvr>
                                      <p:tavLst>
                                        <p:tav tm="0">
                                          <p:val>
                                            <p:strVal val="#ppt_x-#ppt_w*1.125000"/>
                                          </p:val>
                                        </p:tav>
                                        <p:tav tm="100000">
                                          <p:val>
                                            <p:strVal val="#ppt_x"/>
                                          </p:val>
                                        </p:tav>
                                      </p:tavLst>
                                    </p:anim>
                                    <p:animEffect transition="in" filter="wipe(right)">
                                      <p:cBhvr>
                                        <p:cTn id="20" dur="500"/>
                                        <p:tgtEl>
                                          <p:spTgt spid="13"/>
                                        </p:tgtEl>
                                      </p:cBhvr>
                                    </p:animEffect>
                                  </p:childTnLst>
                                </p:cTn>
                              </p:par>
                              <p:par>
                                <p:cTn id="21" presetID="1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right)">
                                      <p:cBhvr>
                                        <p:cTn id="24" dur="500"/>
                                        <p:tgtEl>
                                          <p:spTgt spid="14"/>
                                        </p:tgtEl>
                                      </p:cBhvr>
                                    </p:animEffect>
                                  </p:childTnLst>
                                </p:cTn>
                              </p:par>
                              <p:par>
                                <p:cTn id="25" presetID="12" presetClass="entr" presetSubtype="8"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p:tgtEl>
                                          <p:spTgt spid="22"/>
                                        </p:tgtEl>
                                        <p:attrNameLst>
                                          <p:attrName>ppt_x</p:attrName>
                                        </p:attrNameLst>
                                      </p:cBhvr>
                                      <p:tavLst>
                                        <p:tav tm="0">
                                          <p:val>
                                            <p:strVal val="#ppt_x-#ppt_w*1.125000"/>
                                          </p:val>
                                        </p:tav>
                                        <p:tav tm="100000">
                                          <p:val>
                                            <p:strVal val="#ppt_x"/>
                                          </p:val>
                                        </p:tav>
                                      </p:tavLst>
                                    </p:anim>
                                    <p:animEffect transition="in" filter="wipe(right)">
                                      <p:cBhvr>
                                        <p:cTn id="28" dur="500"/>
                                        <p:tgtEl>
                                          <p:spTgt spid="22"/>
                                        </p:tgtEl>
                                      </p:cBhvr>
                                    </p:animEffect>
                                  </p:childTnLst>
                                </p:cTn>
                              </p:par>
                              <p:par>
                                <p:cTn id="29" presetID="12" presetClass="entr" presetSubtype="8"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p:tgtEl>
                                          <p:spTgt spid="37"/>
                                        </p:tgtEl>
                                        <p:attrNameLst>
                                          <p:attrName>ppt_x</p:attrName>
                                        </p:attrNameLst>
                                      </p:cBhvr>
                                      <p:tavLst>
                                        <p:tav tm="0">
                                          <p:val>
                                            <p:strVal val="#ppt_x-#ppt_w*1.125000"/>
                                          </p:val>
                                        </p:tav>
                                        <p:tav tm="100000">
                                          <p:val>
                                            <p:strVal val="#ppt_x"/>
                                          </p:val>
                                        </p:tav>
                                      </p:tavLst>
                                    </p:anim>
                                    <p:animEffect transition="in" filter="wipe(right)">
                                      <p:cBhvr>
                                        <p:cTn id="32" dur="500"/>
                                        <p:tgtEl>
                                          <p:spTgt spid="37"/>
                                        </p:tgtEl>
                                      </p:cBhvr>
                                    </p:animEffect>
                                  </p:childTnLst>
                                </p:cTn>
                              </p:par>
                              <p:par>
                                <p:cTn id="33" presetID="12" presetClass="entr" presetSubtype="8"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p:tgtEl>
                                          <p:spTgt spid="39"/>
                                        </p:tgtEl>
                                        <p:attrNameLst>
                                          <p:attrName>ppt_x</p:attrName>
                                        </p:attrNameLst>
                                      </p:cBhvr>
                                      <p:tavLst>
                                        <p:tav tm="0">
                                          <p:val>
                                            <p:strVal val="#ppt_x-#ppt_w*1.125000"/>
                                          </p:val>
                                        </p:tav>
                                        <p:tav tm="100000">
                                          <p:val>
                                            <p:strVal val="#ppt_x"/>
                                          </p:val>
                                        </p:tav>
                                      </p:tavLst>
                                    </p:anim>
                                    <p:animEffect transition="in" filter="wipe(right)">
                                      <p:cBhvr>
                                        <p:cTn id="36" dur="500"/>
                                        <p:tgtEl>
                                          <p:spTgt spid="39"/>
                                        </p:tgtEl>
                                      </p:cBhvr>
                                    </p:animEffect>
                                  </p:childTnLst>
                                </p:cTn>
                              </p:par>
                              <p:par>
                                <p:cTn id="37" presetID="12" presetClass="entr" presetSubtype="8"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p:tgtEl>
                                          <p:spTgt spid="41"/>
                                        </p:tgtEl>
                                        <p:attrNameLst>
                                          <p:attrName>ppt_x</p:attrName>
                                        </p:attrNameLst>
                                      </p:cBhvr>
                                      <p:tavLst>
                                        <p:tav tm="0">
                                          <p:val>
                                            <p:strVal val="#ppt_x-#ppt_w*1.125000"/>
                                          </p:val>
                                        </p:tav>
                                        <p:tav tm="100000">
                                          <p:val>
                                            <p:strVal val="#ppt_x"/>
                                          </p:val>
                                        </p:tav>
                                      </p:tavLst>
                                    </p:anim>
                                    <p:animEffect transition="in" filter="wipe(right)">
                                      <p:cBhvr>
                                        <p:cTn id="40" dur="500"/>
                                        <p:tgtEl>
                                          <p:spTgt spid="41"/>
                                        </p:tgtEl>
                                      </p:cBhvr>
                                    </p:animEffect>
                                  </p:childTnLst>
                                </p:cTn>
                              </p:par>
                              <p:par>
                                <p:cTn id="41" presetID="12" presetClass="entr" presetSubtype="8"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p:tgtEl>
                                          <p:spTgt spid="42"/>
                                        </p:tgtEl>
                                        <p:attrNameLst>
                                          <p:attrName>ppt_x</p:attrName>
                                        </p:attrNameLst>
                                      </p:cBhvr>
                                      <p:tavLst>
                                        <p:tav tm="0">
                                          <p:val>
                                            <p:strVal val="#ppt_x-#ppt_w*1.125000"/>
                                          </p:val>
                                        </p:tav>
                                        <p:tav tm="100000">
                                          <p:val>
                                            <p:strVal val="#ppt_x"/>
                                          </p:val>
                                        </p:tav>
                                      </p:tavLst>
                                    </p:anim>
                                    <p:animEffect transition="in" filter="wipe(right)">
                                      <p:cBhvr>
                                        <p:cTn id="44" dur="500"/>
                                        <p:tgtEl>
                                          <p:spTgt spid="42"/>
                                        </p:tgtEl>
                                      </p:cBhvr>
                                    </p:animEffect>
                                  </p:childTnLst>
                                </p:cTn>
                              </p:par>
                              <p:par>
                                <p:cTn id="45" presetID="12" presetClass="entr" presetSubtype="8"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p:tgtEl>
                                          <p:spTgt spid="45"/>
                                        </p:tgtEl>
                                        <p:attrNameLst>
                                          <p:attrName>ppt_x</p:attrName>
                                        </p:attrNameLst>
                                      </p:cBhvr>
                                      <p:tavLst>
                                        <p:tav tm="0">
                                          <p:val>
                                            <p:strVal val="#ppt_x-#ppt_w*1.125000"/>
                                          </p:val>
                                        </p:tav>
                                        <p:tav tm="100000">
                                          <p:val>
                                            <p:strVal val="#ppt_x"/>
                                          </p:val>
                                        </p:tav>
                                      </p:tavLst>
                                    </p:anim>
                                    <p:animEffect transition="in" filter="wipe(right)">
                                      <p:cBhvr>
                                        <p:cTn id="48" dur="500"/>
                                        <p:tgtEl>
                                          <p:spTgt spid="45"/>
                                        </p:tgtEl>
                                      </p:cBhvr>
                                    </p:animEffect>
                                  </p:childTnLst>
                                </p:cTn>
                              </p:par>
                              <p:par>
                                <p:cTn id="49" presetID="12" presetClass="entr" presetSubtype="8"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p:tgtEl>
                                          <p:spTgt spid="24"/>
                                        </p:tgtEl>
                                        <p:attrNameLst>
                                          <p:attrName>ppt_x</p:attrName>
                                        </p:attrNameLst>
                                      </p:cBhvr>
                                      <p:tavLst>
                                        <p:tav tm="0">
                                          <p:val>
                                            <p:strVal val="#ppt_x-#ppt_w*1.125000"/>
                                          </p:val>
                                        </p:tav>
                                        <p:tav tm="100000">
                                          <p:val>
                                            <p:strVal val="#ppt_x"/>
                                          </p:val>
                                        </p:tav>
                                      </p:tavLst>
                                    </p:anim>
                                    <p:animEffect transition="in" filter="wipe(right)">
                                      <p:cBhvr>
                                        <p:cTn id="52" dur="500"/>
                                        <p:tgtEl>
                                          <p:spTgt spid="24"/>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p:tgtEl>
                                          <p:spTgt spid="10"/>
                                        </p:tgtEl>
                                        <p:attrNameLst>
                                          <p:attrName>ppt_x</p:attrName>
                                        </p:attrNameLst>
                                      </p:cBhvr>
                                      <p:tavLst>
                                        <p:tav tm="0">
                                          <p:val>
                                            <p:strVal val="#ppt_x-#ppt_w*1.125000"/>
                                          </p:val>
                                        </p:tav>
                                        <p:tav tm="100000">
                                          <p:val>
                                            <p:strVal val="#ppt_x"/>
                                          </p:val>
                                        </p:tav>
                                      </p:tavLst>
                                    </p:anim>
                                    <p:animEffect transition="in" filter="wipe(right)">
                                      <p:cBhvr>
                                        <p:cTn id="56" dur="500"/>
                                        <p:tgtEl>
                                          <p:spTgt spid="10"/>
                                        </p:tgtEl>
                                      </p:cBhvr>
                                    </p:animEffect>
                                  </p:childTnLst>
                                </p:cTn>
                              </p:par>
                              <p:par>
                                <p:cTn id="57" presetID="12" presetClass="entr" presetSubtype="8"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p:tgtEl>
                                          <p:spTgt spid="11"/>
                                        </p:tgtEl>
                                        <p:attrNameLst>
                                          <p:attrName>ppt_x</p:attrName>
                                        </p:attrNameLst>
                                      </p:cBhvr>
                                      <p:tavLst>
                                        <p:tav tm="0">
                                          <p:val>
                                            <p:strVal val="#ppt_x-#ppt_w*1.125000"/>
                                          </p:val>
                                        </p:tav>
                                        <p:tav tm="100000">
                                          <p:val>
                                            <p:strVal val="#ppt_x"/>
                                          </p:val>
                                        </p:tav>
                                      </p:tavLst>
                                    </p:anim>
                                    <p:animEffect transition="in" filter="wipe(right)">
                                      <p:cBhvr>
                                        <p:cTn id="60" dur="500"/>
                                        <p:tgtEl>
                                          <p:spTgt spid="11"/>
                                        </p:tgtEl>
                                      </p:cBhvr>
                                    </p:animEffect>
                                  </p:childTnLst>
                                </p:cTn>
                              </p:par>
                            </p:childTnLst>
                          </p:cTn>
                        </p:par>
                        <p:par>
                          <p:cTn id="61" fill="hold">
                            <p:stCondLst>
                              <p:cond delay="500"/>
                            </p:stCondLst>
                            <p:childTnLst>
                              <p:par>
                                <p:cTn id="62" presetID="12" presetClass="entr" presetSubtype="8"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 calcmode="lin" valueType="num">
                                      <p:cBhvr additive="base">
                                        <p:cTn id="64" dur="500"/>
                                        <p:tgtEl>
                                          <p:spTgt spid="49"/>
                                        </p:tgtEl>
                                        <p:attrNameLst>
                                          <p:attrName>ppt_x</p:attrName>
                                        </p:attrNameLst>
                                      </p:cBhvr>
                                      <p:tavLst>
                                        <p:tav tm="0">
                                          <p:val>
                                            <p:strVal val="#ppt_x-#ppt_w*1.125000"/>
                                          </p:val>
                                        </p:tav>
                                        <p:tav tm="100000">
                                          <p:val>
                                            <p:strVal val="#ppt_x"/>
                                          </p:val>
                                        </p:tav>
                                      </p:tavLst>
                                    </p:anim>
                                    <p:animEffect transition="in" filter="wipe(right)">
                                      <p:cBhvr>
                                        <p:cTn id="65" dur="500"/>
                                        <p:tgtEl>
                                          <p:spTgt spid="49"/>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 calcmode="lin" valueType="num">
                                      <p:cBhvr additive="base">
                                        <p:cTn id="68" dur="500"/>
                                        <p:tgtEl>
                                          <p:spTgt spid="47"/>
                                        </p:tgtEl>
                                        <p:attrNameLst>
                                          <p:attrName>ppt_x</p:attrName>
                                        </p:attrNameLst>
                                      </p:cBhvr>
                                      <p:tavLst>
                                        <p:tav tm="0">
                                          <p:val>
                                            <p:strVal val="#ppt_x-#ppt_w*1.125000"/>
                                          </p:val>
                                        </p:tav>
                                        <p:tav tm="100000">
                                          <p:val>
                                            <p:strVal val="#ppt_x"/>
                                          </p:val>
                                        </p:tav>
                                      </p:tavLst>
                                    </p:anim>
                                    <p:animEffect transition="in" filter="wipe(right)">
                                      <p:cBhvr>
                                        <p:cTn id="69" dur="500"/>
                                        <p:tgtEl>
                                          <p:spTgt spid="47"/>
                                        </p:tgtEl>
                                      </p:cBhvr>
                                    </p:animEffect>
                                  </p:childTnLst>
                                </p:cTn>
                              </p:par>
                            </p:childTnLst>
                          </p:cTn>
                        </p:par>
                        <p:par>
                          <p:cTn id="70" fill="hold">
                            <p:stCondLst>
                              <p:cond delay="1000"/>
                            </p:stCondLst>
                            <p:childTnLst>
                              <p:par>
                                <p:cTn id="71" presetID="12" presetClass="entr" presetSubtype="8" fill="hold" grpId="0" nodeType="after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p:tgtEl>
                                          <p:spTgt spid="6"/>
                                        </p:tgtEl>
                                        <p:attrNameLst>
                                          <p:attrName>ppt_x</p:attrName>
                                        </p:attrNameLst>
                                      </p:cBhvr>
                                      <p:tavLst>
                                        <p:tav tm="0">
                                          <p:val>
                                            <p:strVal val="#ppt_x-#ppt_w*1.125000"/>
                                          </p:val>
                                        </p:tav>
                                        <p:tav tm="100000">
                                          <p:val>
                                            <p:strVal val="#ppt_x"/>
                                          </p:val>
                                        </p:tav>
                                      </p:tavLst>
                                    </p:anim>
                                    <p:animEffect transition="in" filter="wipe(right)">
                                      <p:cBhvr>
                                        <p:cTn id="74" dur="500"/>
                                        <p:tgtEl>
                                          <p:spTgt spid="6"/>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additive="base">
                                        <p:cTn id="77" dur="500"/>
                                        <p:tgtEl>
                                          <p:spTgt spid="52"/>
                                        </p:tgtEl>
                                        <p:attrNameLst>
                                          <p:attrName>ppt_x</p:attrName>
                                        </p:attrNameLst>
                                      </p:cBhvr>
                                      <p:tavLst>
                                        <p:tav tm="0">
                                          <p:val>
                                            <p:strVal val="#ppt_x-#ppt_w*1.125000"/>
                                          </p:val>
                                        </p:tav>
                                        <p:tav tm="100000">
                                          <p:val>
                                            <p:strVal val="#ppt_x"/>
                                          </p:val>
                                        </p:tav>
                                      </p:tavLst>
                                    </p:anim>
                                    <p:animEffect transition="in" filter="wipe(right)">
                                      <p:cBhvr>
                                        <p:cTn id="78" dur="500"/>
                                        <p:tgtEl>
                                          <p:spTgt spid="52"/>
                                        </p:tgtEl>
                                      </p:cBhvr>
                                    </p:animEffect>
                                  </p:childTnLst>
                                </p:cTn>
                              </p:par>
                            </p:childTnLst>
                          </p:cTn>
                        </p:par>
                        <p:par>
                          <p:cTn id="79" fill="hold">
                            <p:stCondLst>
                              <p:cond delay="1500"/>
                            </p:stCondLst>
                            <p:childTnLst>
                              <p:par>
                                <p:cTn id="80" presetID="12" presetClass="entr" presetSubtype="8" fill="hold" grpId="0" nodeType="afterEffect">
                                  <p:stCondLst>
                                    <p:cond delay="0"/>
                                  </p:stCondLst>
                                  <p:childTnLst>
                                    <p:set>
                                      <p:cBhvr>
                                        <p:cTn id="81" dur="1" fill="hold">
                                          <p:stCondLst>
                                            <p:cond delay="0"/>
                                          </p:stCondLst>
                                        </p:cTn>
                                        <p:tgtEl>
                                          <p:spTgt spid="55"/>
                                        </p:tgtEl>
                                        <p:attrNameLst>
                                          <p:attrName>style.visibility</p:attrName>
                                        </p:attrNameLst>
                                      </p:cBhvr>
                                      <p:to>
                                        <p:strVal val="visible"/>
                                      </p:to>
                                    </p:set>
                                    <p:anim calcmode="lin" valueType="num">
                                      <p:cBhvr additive="base">
                                        <p:cTn id="82" dur="500"/>
                                        <p:tgtEl>
                                          <p:spTgt spid="55"/>
                                        </p:tgtEl>
                                        <p:attrNameLst>
                                          <p:attrName>ppt_x</p:attrName>
                                        </p:attrNameLst>
                                      </p:cBhvr>
                                      <p:tavLst>
                                        <p:tav tm="0">
                                          <p:val>
                                            <p:strVal val="#ppt_x-#ppt_w*1.125000"/>
                                          </p:val>
                                        </p:tav>
                                        <p:tav tm="100000">
                                          <p:val>
                                            <p:strVal val="#ppt_x"/>
                                          </p:val>
                                        </p:tav>
                                      </p:tavLst>
                                    </p:anim>
                                    <p:animEffect transition="in" filter="wipe(right)">
                                      <p:cBhvr>
                                        <p:cTn id="83" dur="500"/>
                                        <p:tgtEl>
                                          <p:spTgt spid="55"/>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additive="base">
                                        <p:cTn id="86" dur="500"/>
                                        <p:tgtEl>
                                          <p:spTgt spid="7"/>
                                        </p:tgtEl>
                                        <p:attrNameLst>
                                          <p:attrName>ppt_x</p:attrName>
                                        </p:attrNameLst>
                                      </p:cBhvr>
                                      <p:tavLst>
                                        <p:tav tm="0">
                                          <p:val>
                                            <p:strVal val="#ppt_x-#ppt_w*1.125000"/>
                                          </p:val>
                                        </p:tav>
                                        <p:tav tm="100000">
                                          <p:val>
                                            <p:strVal val="#ppt_x"/>
                                          </p:val>
                                        </p:tav>
                                      </p:tavLst>
                                    </p:anim>
                                    <p:animEffect transition="in" filter="wipe(right)">
                                      <p:cBhvr>
                                        <p:cTn id="87" dur="500"/>
                                        <p:tgtEl>
                                          <p:spTgt spid="7"/>
                                        </p:tgtEl>
                                      </p:cBhvr>
                                    </p:animEffect>
                                  </p:childTnLst>
                                </p:cTn>
                              </p:par>
                            </p:childTnLst>
                          </p:cTn>
                        </p:par>
                        <p:par>
                          <p:cTn id="88" fill="hold">
                            <p:stCondLst>
                              <p:cond delay="2000"/>
                            </p:stCondLst>
                            <p:childTnLst>
                              <p:par>
                                <p:cTn id="89" presetID="12" presetClass="entr" presetSubtype="8" fill="hold" grpId="0" nodeType="after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additive="base">
                                        <p:cTn id="91" dur="500"/>
                                        <p:tgtEl>
                                          <p:spTgt spid="8"/>
                                        </p:tgtEl>
                                        <p:attrNameLst>
                                          <p:attrName>ppt_x</p:attrName>
                                        </p:attrNameLst>
                                      </p:cBhvr>
                                      <p:tavLst>
                                        <p:tav tm="0">
                                          <p:val>
                                            <p:strVal val="#ppt_x-#ppt_w*1.125000"/>
                                          </p:val>
                                        </p:tav>
                                        <p:tav tm="100000">
                                          <p:val>
                                            <p:strVal val="#ppt_x"/>
                                          </p:val>
                                        </p:tav>
                                      </p:tavLst>
                                    </p:anim>
                                    <p:animEffect transition="in" filter="wipe(right)">
                                      <p:cBhvr>
                                        <p:cTn id="92" dur="500"/>
                                        <p:tgtEl>
                                          <p:spTgt spid="8"/>
                                        </p:tgtEl>
                                      </p:cBhvr>
                                    </p:animEffect>
                                  </p:childTnLst>
                                </p:cTn>
                              </p:par>
                              <p:par>
                                <p:cTn id="93" presetID="12" presetClass="entr" presetSubtype="8"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anim calcmode="lin" valueType="num">
                                      <p:cBhvr additive="base">
                                        <p:cTn id="95" dur="500"/>
                                        <p:tgtEl>
                                          <p:spTgt spid="56"/>
                                        </p:tgtEl>
                                        <p:attrNameLst>
                                          <p:attrName>ppt_x</p:attrName>
                                        </p:attrNameLst>
                                      </p:cBhvr>
                                      <p:tavLst>
                                        <p:tav tm="0">
                                          <p:val>
                                            <p:strVal val="#ppt_x-#ppt_w*1.125000"/>
                                          </p:val>
                                        </p:tav>
                                        <p:tav tm="100000">
                                          <p:val>
                                            <p:strVal val="#ppt_x"/>
                                          </p:val>
                                        </p:tav>
                                      </p:tavLst>
                                    </p:anim>
                                    <p:animEffect transition="in" filter="wipe(right)">
                                      <p:cBhvr>
                                        <p:cTn id="96" dur="500"/>
                                        <p:tgtEl>
                                          <p:spTgt spid="56"/>
                                        </p:tgtEl>
                                      </p:cBhvr>
                                    </p:animEffect>
                                  </p:childTnLst>
                                </p:cTn>
                              </p:par>
                            </p:childTnLst>
                          </p:cTn>
                        </p:par>
                        <p:par>
                          <p:cTn id="97" fill="hold">
                            <p:stCondLst>
                              <p:cond delay="2500"/>
                            </p:stCondLst>
                            <p:childTnLst>
                              <p:par>
                                <p:cTn id="98" presetID="12" presetClass="entr" presetSubtype="8" fill="hold" grpId="0" nodeType="afterEffect">
                                  <p:stCondLst>
                                    <p:cond delay="0"/>
                                  </p:stCondLst>
                                  <p:childTnLst>
                                    <p:set>
                                      <p:cBhvr>
                                        <p:cTn id="99" dur="1" fill="hold">
                                          <p:stCondLst>
                                            <p:cond delay="0"/>
                                          </p:stCondLst>
                                        </p:cTn>
                                        <p:tgtEl>
                                          <p:spTgt spid="15"/>
                                        </p:tgtEl>
                                        <p:attrNameLst>
                                          <p:attrName>style.visibility</p:attrName>
                                        </p:attrNameLst>
                                      </p:cBhvr>
                                      <p:to>
                                        <p:strVal val="visible"/>
                                      </p:to>
                                    </p:set>
                                    <p:anim calcmode="lin" valueType="num">
                                      <p:cBhvr additive="base">
                                        <p:cTn id="100" dur="500"/>
                                        <p:tgtEl>
                                          <p:spTgt spid="15"/>
                                        </p:tgtEl>
                                        <p:attrNameLst>
                                          <p:attrName>ppt_x</p:attrName>
                                        </p:attrNameLst>
                                      </p:cBhvr>
                                      <p:tavLst>
                                        <p:tav tm="0">
                                          <p:val>
                                            <p:strVal val="#ppt_x-#ppt_w*1.125000"/>
                                          </p:val>
                                        </p:tav>
                                        <p:tav tm="100000">
                                          <p:val>
                                            <p:strVal val="#ppt_x"/>
                                          </p:val>
                                        </p:tav>
                                      </p:tavLst>
                                    </p:anim>
                                    <p:animEffect transition="in" filter="wipe(right)">
                                      <p:cBhvr>
                                        <p:cTn id="101" dur="500"/>
                                        <p:tgtEl>
                                          <p:spTgt spid="15"/>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12"/>
                                        </p:tgtEl>
                                        <p:attrNameLst>
                                          <p:attrName>style.visibility</p:attrName>
                                        </p:attrNameLst>
                                      </p:cBhvr>
                                      <p:to>
                                        <p:strVal val="visible"/>
                                      </p:to>
                                    </p:set>
                                    <p:anim calcmode="lin" valueType="num">
                                      <p:cBhvr additive="base">
                                        <p:cTn id="104" dur="500"/>
                                        <p:tgtEl>
                                          <p:spTgt spid="12"/>
                                        </p:tgtEl>
                                        <p:attrNameLst>
                                          <p:attrName>ppt_x</p:attrName>
                                        </p:attrNameLst>
                                      </p:cBhvr>
                                      <p:tavLst>
                                        <p:tav tm="0">
                                          <p:val>
                                            <p:strVal val="#ppt_x-#ppt_w*1.125000"/>
                                          </p:val>
                                        </p:tav>
                                        <p:tav tm="100000">
                                          <p:val>
                                            <p:strVal val="#ppt_x"/>
                                          </p:val>
                                        </p:tav>
                                      </p:tavLst>
                                    </p:anim>
                                    <p:animEffect transition="in" filter="wipe(right)">
                                      <p:cBhvr>
                                        <p:cTn id="10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3" grpId="0" animBg="1"/>
      <p:bldP spid="10" grpId="0" animBg="1"/>
      <p:bldP spid="49" grpId="0"/>
      <p:bldP spid="47" grpId="0"/>
      <p:bldP spid="6" grpId="0"/>
      <p:bldP spid="52" grpId="0"/>
      <p:bldP spid="55" grpId="0"/>
      <p:bldP spid="7" grpId="0"/>
      <p:bldP spid="8" grpId="0"/>
      <p:bldP spid="56" grpId="0"/>
      <p:bldP spid="15"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2214880" y="1414145"/>
            <a:ext cx="7761605" cy="1473200"/>
          </a:xfrm>
          <a:prstGeom prst="rect">
            <a:avLst/>
          </a:prstGeom>
          <a:noFill/>
        </p:spPr>
        <p:txBody>
          <a:bodyPr wrap="square" lIns="0" tIns="0" rIns="0" bIns="0" rtlCol="0">
            <a:spAutoFit/>
          </a:bodyPr>
          <a:lstStyle/>
          <a:p>
            <a:pPr lvl="0" indent="0" algn="ctr" fontAlgn="auto">
              <a:lnSpc>
                <a:spcPct val="130000"/>
              </a:lnSpc>
              <a:spcBef>
                <a:spcPct val="0"/>
              </a:spcBef>
              <a:spcAft>
                <a:spcPts val="1200"/>
              </a:spcAft>
              <a:defRPr/>
            </a:pPr>
            <a:r>
              <a:rPr lang="en-US" altLang="zh-CN"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1. </a:t>
            </a:r>
            <a:r>
              <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本项目中可用性存在的问题</a:t>
            </a:r>
            <a:endPar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marL="285750" lvl="0" indent="-285750" algn="ctr">
              <a:lnSpc>
                <a:spcPct val="130000"/>
              </a:lnSpc>
              <a:spcBef>
                <a:spcPct val="0"/>
              </a:spcBef>
              <a:buFont typeface="Wingdings" panose="05000000000000000000" charset="0"/>
              <a:buChar char="l"/>
              <a:defRPr/>
            </a:pP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移动端显示错乱，页面未响应式布局；</a:t>
            </a: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marL="285750" lvl="0" indent="-285750" algn="ctr">
              <a:lnSpc>
                <a:spcPct val="130000"/>
              </a:lnSpc>
              <a:spcBef>
                <a:spcPct val="0"/>
              </a:spcBef>
              <a:buFont typeface="Wingdings" panose="05000000000000000000" charset="0"/>
              <a:buChar char="l"/>
              <a:defRPr/>
            </a:pP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长页面缺少</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返回顶部</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按钮，影响浏览体验。</a:t>
            </a: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lvl="0" algn="ctr">
              <a:lnSpc>
                <a:spcPct val="130000"/>
              </a:lnSpc>
              <a:spcBef>
                <a:spcPct val="0"/>
              </a:spcBef>
              <a:defRPr/>
            </a:pP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
        <p:nvSpPr>
          <p:cNvPr id="46" name="Text Placeholder 11"/>
          <p:cNvSpPr txBox="1"/>
          <p:nvPr>
            <p:custDataLst>
              <p:tags r:id="rId1"/>
            </p:custDataLst>
          </p:nvPr>
        </p:nvSpPr>
        <p:spPr>
          <a:xfrm>
            <a:off x="1907319" y="3996483"/>
            <a:ext cx="3100754" cy="471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spcBef>
                <a:spcPct val="0"/>
              </a:spcBef>
              <a:buNone/>
            </a:pPr>
            <a:r>
              <a:rPr lang="zh-CN" altLang="en-US" sz="2000" dirty="0">
                <a:solidFill>
                  <a:schemeClr val="bg1"/>
                </a:solidFill>
                <a:latin typeface="思源黑体" panose="020B0500000000000000" pitchFamily="34" charset="-122"/>
                <a:ea typeface="思源黑体" panose="020B0500000000000000" pitchFamily="34" charset="-122"/>
                <a:cs typeface="+mn-ea"/>
                <a:sym typeface="+mn-lt"/>
              </a:rPr>
              <a:t>示例：首页</a:t>
            </a:r>
            <a:endParaRPr lang="zh-CN" altLang="en-US" sz="20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47" name="TextBox 46"/>
          <p:cNvSpPr txBox="1"/>
          <p:nvPr>
            <p:custDataLst>
              <p:tags r:id="rId2"/>
            </p:custDataLst>
          </p:nvPr>
        </p:nvSpPr>
        <p:spPr>
          <a:xfrm>
            <a:off x="1879209" y="4509133"/>
            <a:ext cx="3907422" cy="1290320"/>
          </a:xfrm>
          <a:prstGeom prst="rect">
            <a:avLst/>
          </a:prstGeom>
          <a:noFill/>
        </p:spPr>
        <p:txBody>
          <a:bodyPr wrap="square" rtlCol="0">
            <a:spAutoFit/>
          </a:bodyPr>
          <a:lstStyle/>
          <a:p>
            <a:pPr marL="171450" indent="-171450">
              <a:lnSpc>
                <a:spcPct val="130000"/>
              </a:lnSpc>
              <a:spcBef>
                <a:spcPct val="0"/>
              </a:spcBef>
              <a:buFont typeface="Wingdings" panose="05000000000000000000" charset="0"/>
              <a:buChar char="l"/>
            </a:pPr>
            <a:r>
              <a:rPr lang="en-US" altLang="zh-CN" sz="1200" dirty="0">
                <a:solidFill>
                  <a:schemeClr val="bg1"/>
                </a:solidFill>
                <a:latin typeface="思源黑体" panose="020B0500000000000000" pitchFamily="34" charset="-122"/>
                <a:ea typeface="思源黑体" panose="020B0500000000000000" pitchFamily="34" charset="-122"/>
                <a:cs typeface="+mn-ea"/>
                <a:sym typeface="+mn-lt"/>
              </a:rPr>
              <a:t>Title</a:t>
            </a:r>
            <a:r>
              <a:rPr lang="zh-CN" altLang="en-US" sz="1200" dirty="0">
                <a:solidFill>
                  <a:schemeClr val="bg1"/>
                </a:solidFill>
                <a:latin typeface="思源黑体" panose="020B0500000000000000" pitchFamily="34" charset="-122"/>
                <a:ea typeface="思源黑体" panose="020B0500000000000000" pitchFamily="34" charset="-122"/>
                <a:cs typeface="+mn-ea"/>
                <a:sym typeface="+mn-lt"/>
              </a:rPr>
              <a:t>：大学生社团管理系统</a:t>
            </a:r>
            <a:r>
              <a:rPr lang="en-US" altLang="zh-CN" sz="1200" dirty="0">
                <a:solidFill>
                  <a:schemeClr val="bg1"/>
                </a:solidFill>
                <a:latin typeface="思源黑体" panose="020B0500000000000000" pitchFamily="34" charset="-122"/>
                <a:ea typeface="思源黑体" panose="020B0500000000000000" pitchFamily="34" charset="-122"/>
                <a:cs typeface="+mn-ea"/>
                <a:sym typeface="+mn-lt"/>
              </a:rPr>
              <a:t> - </a:t>
            </a:r>
            <a:r>
              <a:rPr lang="zh-CN" altLang="en-US" sz="1200" dirty="0">
                <a:solidFill>
                  <a:schemeClr val="bg1"/>
                </a:solidFill>
                <a:latin typeface="思源黑体" panose="020B0500000000000000" pitchFamily="34" charset="-122"/>
                <a:ea typeface="思源黑体" panose="020B0500000000000000" pitchFamily="34" charset="-122"/>
                <a:cs typeface="+mn-ea"/>
                <a:sym typeface="+mn-lt"/>
              </a:rPr>
              <a:t>高效组织和参与社团活动</a:t>
            </a:r>
            <a:endParaRPr lang="zh-CN" altLang="en-US" sz="1200" dirty="0">
              <a:solidFill>
                <a:schemeClr val="bg1"/>
              </a:solidFill>
              <a:latin typeface="思源黑体" panose="020B0500000000000000" pitchFamily="34" charset="-122"/>
              <a:ea typeface="思源黑体" panose="020B0500000000000000" pitchFamily="34" charset="-122"/>
              <a:cs typeface="+mn-ea"/>
              <a:sym typeface="+mn-lt"/>
            </a:endParaRPr>
          </a:p>
          <a:p>
            <a:pPr marL="171450" indent="-171450">
              <a:lnSpc>
                <a:spcPct val="130000"/>
              </a:lnSpc>
              <a:spcBef>
                <a:spcPct val="0"/>
              </a:spcBef>
              <a:buFont typeface="Wingdings" panose="05000000000000000000" charset="0"/>
              <a:buChar char="l"/>
            </a:pPr>
            <a:r>
              <a:rPr lang="en-US" altLang="zh-CN" sz="1200" dirty="0">
                <a:solidFill>
                  <a:schemeClr val="bg1"/>
                </a:solidFill>
                <a:latin typeface="思源黑体" panose="020B0500000000000000" pitchFamily="34" charset="-122"/>
                <a:ea typeface="思源黑体" panose="020B0500000000000000" pitchFamily="34" charset="-122"/>
                <a:cs typeface="+mn-ea"/>
                <a:sym typeface="+mn-lt"/>
              </a:rPr>
              <a:t>Meta</a:t>
            </a:r>
            <a:r>
              <a:rPr lang="zh-CN" altLang="en-US" sz="1200" dirty="0">
                <a:solidFill>
                  <a:schemeClr val="bg1"/>
                </a:solidFill>
                <a:latin typeface="思源黑体" panose="020B0500000000000000" pitchFamily="34" charset="-122"/>
                <a:ea typeface="思源黑体" panose="020B0500000000000000" pitchFamily="34" charset="-122"/>
                <a:cs typeface="+mn-ea"/>
                <a:sym typeface="+mn-lt"/>
              </a:rPr>
              <a:t>：为大学生提供方便快捷的社团管理服务，包括活动报名、社团查询、加入</a:t>
            </a:r>
            <a:r>
              <a:rPr lang="en-US" altLang="zh-CN" sz="1200" dirty="0">
                <a:solidFill>
                  <a:schemeClr val="bg1"/>
                </a:solidFill>
                <a:latin typeface="思源黑体" panose="020B0500000000000000" pitchFamily="34" charset="-122"/>
                <a:ea typeface="思源黑体" panose="020B0500000000000000" pitchFamily="34" charset="-122"/>
                <a:cs typeface="+mn-ea"/>
                <a:sym typeface="+mn-lt"/>
              </a:rPr>
              <a:t>/</a:t>
            </a:r>
            <a:r>
              <a:rPr lang="zh-CN" altLang="en-US" sz="1200" dirty="0">
                <a:solidFill>
                  <a:schemeClr val="bg1"/>
                </a:solidFill>
                <a:latin typeface="思源黑体" panose="020B0500000000000000" pitchFamily="34" charset="-122"/>
                <a:ea typeface="思源黑体" panose="020B0500000000000000" pitchFamily="34" charset="-122"/>
                <a:cs typeface="+mn-ea"/>
                <a:sym typeface="+mn-lt"/>
              </a:rPr>
              <a:t>退出社团、活动管理。涵盖了学校中所有社团与社团活动。</a:t>
            </a:r>
            <a:endParaRPr lang="zh-CN" altLang="en-US" sz="1200"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19" name="文本框 18"/>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思源黑体" panose="020B0500000000000000" pitchFamily="34" charset="-122"/>
              <a:ea typeface="思源黑体" panose="020B0500000000000000" pitchFamily="34" charset="-122"/>
              <a:cs typeface="+mn-ea"/>
              <a:sym typeface="+mn-lt"/>
            </a:endParaRPr>
          </a:p>
        </p:txBody>
      </p:sp>
      <p:grpSp>
        <p:nvGrpSpPr>
          <p:cNvPr id="16" name="组合 15"/>
          <p:cNvGrpSpPr/>
          <p:nvPr/>
        </p:nvGrpSpPr>
        <p:grpSpPr>
          <a:xfrm>
            <a:off x="3713752" y="495933"/>
            <a:ext cx="4765766" cy="732637"/>
            <a:chOff x="3784390" y="377466"/>
            <a:chExt cx="4765766" cy="732637"/>
          </a:xfrm>
        </p:grpSpPr>
        <p:sp>
          <p:nvSpPr>
            <p:cNvPr id="2" name="矩形 1"/>
            <p:cNvSpPr/>
            <p:nvPr userDrawn="1"/>
          </p:nvSpPr>
          <p:spPr>
            <a:xfrm>
              <a:off x="4263180" y="377466"/>
              <a:ext cx="3808730" cy="607695"/>
            </a:xfrm>
            <a:prstGeom prst="rect">
              <a:avLst/>
            </a:prstGeom>
          </p:spPr>
          <p:txBody>
            <a:bodyPr wrap="square">
              <a:spAutoFit/>
            </a:bodyPr>
            <a:p>
              <a:pPr algn="ctr">
                <a:lnSpc>
                  <a:spcPct val="120000"/>
                </a:lnSpc>
              </a:pPr>
              <a:r>
                <a:rPr lang="en-US" altLang="zh-CN" sz="2800" dirty="0">
                  <a:solidFill>
                    <a:srgbClr val="2A3246"/>
                  </a:solidFill>
                  <a:latin typeface="思源黑体" panose="020B0500000000000000" pitchFamily="34" charset="-122"/>
                  <a:ea typeface="思源黑体" panose="020B0500000000000000" pitchFamily="34" charset="-122"/>
                  <a:cs typeface="+mn-ea"/>
                  <a:sym typeface="+mn-lt"/>
                </a:rPr>
                <a:t>Web </a:t>
              </a: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可用性分析与优化</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20" name="文本框 19"/>
            <p:cNvSpPr txBox="1"/>
            <p:nvPr/>
          </p:nvSpPr>
          <p:spPr>
            <a:xfrm>
              <a:off x="3784390" y="834513"/>
              <a:ext cx="4765766" cy="275590"/>
            </a:xfrm>
            <a:prstGeom prst="rect">
              <a:avLst/>
            </a:prstGeom>
            <a:noFill/>
          </p:spPr>
          <p:txBody>
            <a:bodyPr wrap="square" rtlCol="0">
              <a:spAutoFit/>
            </a:bodyPr>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Web usability analysis and optimization</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sp>
        <p:nvSpPr>
          <p:cNvPr id="3" name="任意多边形 2"/>
          <p:cNvSpPr/>
          <p:nvPr>
            <p:custDataLst>
              <p:tags r:id="rId3"/>
            </p:custDataLst>
          </p:nvPr>
        </p:nvSpPr>
        <p:spPr>
          <a:xfrm>
            <a:off x="2835377" y="3843182"/>
            <a:ext cx="1191315" cy="1191315"/>
          </a:xfrm>
          <a:custGeom>
            <a:avLst/>
            <a:gdLst>
              <a:gd name="connsiteX0" fmla="*/ 1989 w 3929"/>
              <a:gd name="connsiteY0" fmla="*/ 3929 h 3929"/>
              <a:gd name="connsiteX1" fmla="*/ 1965 w 3929"/>
              <a:gd name="connsiteY1" fmla="*/ 3929 h 3929"/>
              <a:gd name="connsiteX2" fmla="*/ 0 w 3929"/>
              <a:gd name="connsiteY2" fmla="*/ 1965 h 3929"/>
              <a:gd name="connsiteX3" fmla="*/ 1965 w 3929"/>
              <a:gd name="connsiteY3" fmla="*/ 0 h 3929"/>
              <a:gd name="connsiteX4" fmla="*/ 3929 w 3929"/>
              <a:gd name="connsiteY4" fmla="*/ 1965 h 3929"/>
              <a:gd name="connsiteX5" fmla="*/ 3775 w 3929"/>
              <a:gd name="connsiteY5" fmla="*/ 2729 h 3929"/>
              <a:gd name="connsiteX6" fmla="*/ 3759 w 3929"/>
              <a:gd name="connsiteY6" fmla="*/ 2764 h 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9" h="3929">
                <a:moveTo>
                  <a:pt x="1989" y="3929"/>
                </a:moveTo>
                <a:lnTo>
                  <a:pt x="1965" y="3929"/>
                </a:lnTo>
                <a:cubicBezTo>
                  <a:pt x="880" y="3929"/>
                  <a:pt x="0" y="3049"/>
                  <a:pt x="0" y="1965"/>
                </a:cubicBezTo>
                <a:cubicBezTo>
                  <a:pt x="0" y="880"/>
                  <a:pt x="880" y="0"/>
                  <a:pt x="1965" y="0"/>
                </a:cubicBezTo>
                <a:cubicBezTo>
                  <a:pt x="3049" y="0"/>
                  <a:pt x="3929" y="880"/>
                  <a:pt x="3929" y="1965"/>
                </a:cubicBezTo>
                <a:cubicBezTo>
                  <a:pt x="3929" y="2236"/>
                  <a:pt x="3874" y="2494"/>
                  <a:pt x="3775" y="2729"/>
                </a:cubicBezTo>
                <a:lnTo>
                  <a:pt x="3759" y="2764"/>
                </a:lnTo>
              </a:path>
            </a:pathLst>
          </a:custGeom>
          <a:noFill/>
          <a:ln w="50800" cap="rnd">
            <a:gradFill>
              <a:gsLst>
                <a:gs pos="0">
                  <a:srgbClr val="BA8F2D"/>
                </a:gs>
                <a:gs pos="80000">
                  <a:srgbClr val="E4AD12"/>
                </a:gs>
              </a:gsLst>
              <a:lin ang="8100000" scaled="1"/>
            </a:gradFill>
            <a:tailEnd type="arrow" w="lg" len="sm"/>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lt1"/>
              </a:solidFill>
            </a:endParaRPr>
          </a:p>
        </p:txBody>
      </p:sp>
      <p:sp>
        <p:nvSpPr>
          <p:cNvPr id="6" name="任意多边形 5"/>
          <p:cNvSpPr/>
          <p:nvPr>
            <p:custDataLst>
              <p:tags r:id="rId4"/>
            </p:custDataLst>
          </p:nvPr>
        </p:nvSpPr>
        <p:spPr>
          <a:xfrm rot="7200000">
            <a:off x="3367420" y="4732284"/>
            <a:ext cx="1191315" cy="1191315"/>
          </a:xfrm>
          <a:custGeom>
            <a:avLst/>
            <a:gdLst>
              <a:gd name="connsiteX0" fmla="*/ 1989 w 3929"/>
              <a:gd name="connsiteY0" fmla="*/ 3929 h 3929"/>
              <a:gd name="connsiteX1" fmla="*/ 1965 w 3929"/>
              <a:gd name="connsiteY1" fmla="*/ 3929 h 3929"/>
              <a:gd name="connsiteX2" fmla="*/ 0 w 3929"/>
              <a:gd name="connsiteY2" fmla="*/ 1965 h 3929"/>
              <a:gd name="connsiteX3" fmla="*/ 1965 w 3929"/>
              <a:gd name="connsiteY3" fmla="*/ 0 h 3929"/>
              <a:gd name="connsiteX4" fmla="*/ 3929 w 3929"/>
              <a:gd name="connsiteY4" fmla="*/ 1965 h 3929"/>
              <a:gd name="connsiteX5" fmla="*/ 3775 w 3929"/>
              <a:gd name="connsiteY5" fmla="*/ 2729 h 3929"/>
              <a:gd name="connsiteX6" fmla="*/ 3759 w 3929"/>
              <a:gd name="connsiteY6" fmla="*/ 2764 h 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9" h="3929">
                <a:moveTo>
                  <a:pt x="1989" y="3929"/>
                </a:moveTo>
                <a:lnTo>
                  <a:pt x="1965" y="3929"/>
                </a:lnTo>
                <a:cubicBezTo>
                  <a:pt x="880" y="3929"/>
                  <a:pt x="0" y="3049"/>
                  <a:pt x="0" y="1965"/>
                </a:cubicBezTo>
                <a:cubicBezTo>
                  <a:pt x="0" y="880"/>
                  <a:pt x="880" y="0"/>
                  <a:pt x="1965" y="0"/>
                </a:cubicBezTo>
                <a:cubicBezTo>
                  <a:pt x="3049" y="0"/>
                  <a:pt x="3929" y="880"/>
                  <a:pt x="3929" y="1965"/>
                </a:cubicBezTo>
                <a:cubicBezTo>
                  <a:pt x="3929" y="2236"/>
                  <a:pt x="3874" y="2494"/>
                  <a:pt x="3775" y="2729"/>
                </a:cubicBezTo>
                <a:lnTo>
                  <a:pt x="3759" y="2764"/>
                </a:lnTo>
              </a:path>
            </a:pathLst>
          </a:custGeom>
          <a:noFill/>
          <a:ln w="50800" cap="rnd">
            <a:gradFill>
              <a:gsLst>
                <a:gs pos="0">
                  <a:srgbClr val="BA8F2D"/>
                </a:gs>
                <a:gs pos="80000">
                  <a:srgbClr val="E9B00E"/>
                </a:gs>
              </a:gsLst>
              <a:lin ang="8100000" scaled="1"/>
            </a:gradFill>
            <a:tailEnd type="arrow" w="lg" len="sm"/>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lt1"/>
              </a:solidFill>
            </a:endParaRPr>
          </a:p>
        </p:txBody>
      </p:sp>
      <p:sp>
        <p:nvSpPr>
          <p:cNvPr id="7" name="任意多边形 6"/>
          <p:cNvSpPr/>
          <p:nvPr>
            <p:custDataLst>
              <p:tags r:id="rId5"/>
            </p:custDataLst>
          </p:nvPr>
        </p:nvSpPr>
        <p:spPr>
          <a:xfrm rot="14400000">
            <a:off x="2335047" y="4745715"/>
            <a:ext cx="1191315" cy="1191315"/>
          </a:xfrm>
          <a:custGeom>
            <a:avLst/>
            <a:gdLst>
              <a:gd name="connsiteX0" fmla="*/ 1989 w 3929"/>
              <a:gd name="connsiteY0" fmla="*/ 3929 h 3929"/>
              <a:gd name="connsiteX1" fmla="*/ 1965 w 3929"/>
              <a:gd name="connsiteY1" fmla="*/ 3929 h 3929"/>
              <a:gd name="connsiteX2" fmla="*/ 0 w 3929"/>
              <a:gd name="connsiteY2" fmla="*/ 1965 h 3929"/>
              <a:gd name="connsiteX3" fmla="*/ 1965 w 3929"/>
              <a:gd name="connsiteY3" fmla="*/ 0 h 3929"/>
              <a:gd name="connsiteX4" fmla="*/ 3929 w 3929"/>
              <a:gd name="connsiteY4" fmla="*/ 1965 h 3929"/>
              <a:gd name="connsiteX5" fmla="*/ 3775 w 3929"/>
              <a:gd name="connsiteY5" fmla="*/ 2729 h 3929"/>
              <a:gd name="connsiteX6" fmla="*/ 3759 w 3929"/>
              <a:gd name="connsiteY6" fmla="*/ 2764 h 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9" h="3929">
                <a:moveTo>
                  <a:pt x="1989" y="3929"/>
                </a:moveTo>
                <a:lnTo>
                  <a:pt x="1965" y="3929"/>
                </a:lnTo>
                <a:cubicBezTo>
                  <a:pt x="880" y="3929"/>
                  <a:pt x="0" y="3049"/>
                  <a:pt x="0" y="1965"/>
                </a:cubicBezTo>
                <a:cubicBezTo>
                  <a:pt x="0" y="880"/>
                  <a:pt x="880" y="0"/>
                  <a:pt x="1965" y="0"/>
                </a:cubicBezTo>
                <a:cubicBezTo>
                  <a:pt x="3049" y="0"/>
                  <a:pt x="3929" y="880"/>
                  <a:pt x="3929" y="1965"/>
                </a:cubicBezTo>
                <a:cubicBezTo>
                  <a:pt x="3929" y="2236"/>
                  <a:pt x="3874" y="2494"/>
                  <a:pt x="3775" y="2729"/>
                </a:cubicBezTo>
                <a:lnTo>
                  <a:pt x="3759" y="2764"/>
                </a:lnTo>
              </a:path>
            </a:pathLst>
          </a:custGeom>
          <a:noFill/>
          <a:ln w="50800" cap="rnd">
            <a:gradFill>
              <a:gsLst>
                <a:gs pos="0">
                  <a:srgbClr val="BA8F2D"/>
                </a:gs>
                <a:gs pos="80000">
                  <a:srgbClr val="EDB30C"/>
                </a:gs>
              </a:gsLst>
              <a:lin ang="8100000" scaled="1"/>
            </a:gradFill>
            <a:tailEnd type="arrow" w="lg" len="sm"/>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b="1">
              <a:solidFill>
                <a:schemeClr val="lt1"/>
              </a:solidFill>
            </a:endParaRPr>
          </a:p>
        </p:txBody>
      </p:sp>
      <p:sp>
        <p:nvSpPr>
          <p:cNvPr id="18" name="矩形 17"/>
          <p:cNvSpPr/>
          <p:nvPr>
            <p:custDataLst>
              <p:tags r:id="rId6"/>
            </p:custDataLst>
          </p:nvPr>
        </p:nvSpPr>
        <p:spPr>
          <a:xfrm>
            <a:off x="4212701" y="3796085"/>
            <a:ext cx="2124196" cy="3633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p>
            <a:pPr algn="l">
              <a:lnSpc>
                <a:spcPct val="140000"/>
              </a:lnSpc>
              <a:spcBef>
                <a:spcPct val="0"/>
              </a:spcBef>
              <a:spcAft>
                <a:spcPct val="0"/>
              </a:spcAft>
            </a:pPr>
            <a:r>
              <a:rPr lang="zh-CN" altLang="en-US" sz="1400" kern="0" spc="0" dirty="0">
                <a:ln>
                  <a:noFill/>
                  <a:prstDash val="sysDot"/>
                </a:ln>
                <a:solidFill>
                  <a:schemeClr val="tx1">
                    <a:lumMod val="85000"/>
                    <a:lumOff val="15000"/>
                  </a:schemeClr>
                </a:solidFill>
                <a:latin typeface="+mn-ea"/>
                <a:ea typeface="+mn-ea"/>
                <a:sym typeface="+mn-ea"/>
              </a:rPr>
              <a:t>使用</a:t>
            </a:r>
            <a:r>
              <a:rPr lang="en-US" altLang="zh-CN" sz="1400" kern="0" spc="0" dirty="0">
                <a:ln>
                  <a:noFill/>
                  <a:prstDash val="sysDot"/>
                </a:ln>
                <a:solidFill>
                  <a:schemeClr val="tx1">
                    <a:lumMod val="85000"/>
                    <a:lumOff val="15000"/>
                  </a:schemeClr>
                </a:solidFill>
                <a:latin typeface="+mn-ea"/>
                <a:ea typeface="+mn-ea"/>
                <a:sym typeface="+mn-ea"/>
              </a:rPr>
              <a:t> Bootstrap </a:t>
            </a:r>
            <a:r>
              <a:rPr lang="zh-CN" altLang="en-US" sz="1400" kern="0" spc="0" dirty="0">
                <a:ln>
                  <a:noFill/>
                  <a:prstDash val="sysDot"/>
                </a:ln>
                <a:solidFill>
                  <a:schemeClr val="tx1">
                    <a:lumMod val="85000"/>
                    <a:lumOff val="15000"/>
                  </a:schemeClr>
                </a:solidFill>
                <a:latin typeface="+mn-ea"/>
                <a:ea typeface="+mn-ea"/>
                <a:sym typeface="+mn-ea"/>
              </a:rPr>
              <a:t>或</a:t>
            </a:r>
            <a:r>
              <a:rPr lang="en-US" altLang="zh-CN" sz="1400" kern="0" spc="0" dirty="0">
                <a:ln>
                  <a:noFill/>
                  <a:prstDash val="sysDot"/>
                </a:ln>
                <a:solidFill>
                  <a:schemeClr val="tx1">
                    <a:lumMod val="85000"/>
                    <a:lumOff val="15000"/>
                  </a:schemeClr>
                </a:solidFill>
                <a:latin typeface="+mn-ea"/>
                <a:ea typeface="+mn-ea"/>
                <a:sym typeface="+mn-ea"/>
              </a:rPr>
              <a:t> CSS </a:t>
            </a:r>
            <a:r>
              <a:rPr lang="zh-CN" altLang="en-US" sz="1400" kern="0" spc="0" dirty="0">
                <a:ln>
                  <a:noFill/>
                  <a:prstDash val="sysDot"/>
                </a:ln>
                <a:solidFill>
                  <a:schemeClr val="tx1">
                    <a:lumMod val="85000"/>
                    <a:lumOff val="15000"/>
                  </a:schemeClr>
                </a:solidFill>
                <a:latin typeface="+mn-ea"/>
                <a:ea typeface="+mn-ea"/>
                <a:sym typeface="+mn-ea"/>
              </a:rPr>
              <a:t>媒体查询适配手机、平板等设备。</a:t>
            </a:r>
            <a:endParaRPr lang="zh-CN" altLang="en-US" sz="1400" kern="0" spc="0" dirty="0">
              <a:ln>
                <a:noFill/>
                <a:prstDash val="sysDot"/>
              </a:ln>
              <a:solidFill>
                <a:schemeClr val="tx1">
                  <a:lumMod val="85000"/>
                  <a:lumOff val="15000"/>
                </a:schemeClr>
              </a:solidFill>
              <a:latin typeface="+mn-ea"/>
              <a:ea typeface="+mn-ea"/>
              <a:sym typeface="+mn-ea"/>
            </a:endParaRPr>
          </a:p>
        </p:txBody>
      </p:sp>
      <p:sp>
        <p:nvSpPr>
          <p:cNvPr id="4" name="矩形 3"/>
          <p:cNvSpPr/>
          <p:nvPr>
            <p:custDataLst>
              <p:tags r:id="rId7"/>
            </p:custDataLst>
          </p:nvPr>
        </p:nvSpPr>
        <p:spPr>
          <a:xfrm>
            <a:off x="4774922" y="5185631"/>
            <a:ext cx="1846736" cy="3633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p>
            <a:pPr algn="l">
              <a:lnSpc>
                <a:spcPct val="140000"/>
              </a:lnSpc>
              <a:spcBef>
                <a:spcPct val="0"/>
              </a:spcBef>
              <a:spcAft>
                <a:spcPct val="0"/>
              </a:spcAft>
            </a:pPr>
            <a:r>
              <a:rPr lang="zh-CN" altLang="en-US" sz="1400" kern="0" spc="0" dirty="0">
                <a:ln>
                  <a:noFill/>
                  <a:prstDash val="sysDot"/>
                </a:ln>
                <a:solidFill>
                  <a:schemeClr val="tx1">
                    <a:lumMod val="85000"/>
                    <a:lumOff val="15000"/>
                  </a:schemeClr>
                </a:solidFill>
                <a:latin typeface="+mn-ea"/>
                <a:ea typeface="+mn-ea"/>
                <a:sym typeface="+mn-ea"/>
              </a:rPr>
              <a:t>使用顶部导航栏、分类筛选等方式改善页面可读性。</a:t>
            </a:r>
            <a:endParaRPr lang="zh-CN" altLang="en-US" sz="1400" kern="0" spc="0" dirty="0">
              <a:ln>
                <a:noFill/>
                <a:prstDash val="sysDot"/>
              </a:ln>
              <a:solidFill>
                <a:schemeClr val="tx1">
                  <a:lumMod val="85000"/>
                  <a:lumOff val="15000"/>
                </a:schemeClr>
              </a:solidFill>
              <a:latin typeface="+mn-ea"/>
              <a:ea typeface="+mn-ea"/>
              <a:sym typeface="+mn-ea"/>
            </a:endParaRPr>
          </a:p>
        </p:txBody>
      </p:sp>
      <p:sp>
        <p:nvSpPr>
          <p:cNvPr id="5" name="矩形 4"/>
          <p:cNvSpPr/>
          <p:nvPr>
            <p:custDataLst>
              <p:tags r:id="rId8"/>
            </p:custDataLst>
          </p:nvPr>
        </p:nvSpPr>
        <p:spPr>
          <a:xfrm>
            <a:off x="388201" y="5143442"/>
            <a:ext cx="1700972" cy="363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p>
            <a:pPr algn="r">
              <a:lnSpc>
                <a:spcPct val="140000"/>
              </a:lnSpc>
              <a:spcBef>
                <a:spcPct val="0"/>
              </a:spcBef>
              <a:spcAft>
                <a:spcPct val="0"/>
              </a:spcAft>
            </a:pPr>
            <a:r>
              <a:rPr lang="zh-CN" altLang="en-US" sz="1400" kern="0" spc="0" dirty="0">
                <a:ln>
                  <a:noFill/>
                  <a:prstDash val="sysDot"/>
                </a:ln>
                <a:solidFill>
                  <a:schemeClr val="tx1">
                    <a:lumMod val="85000"/>
                    <a:lumOff val="15000"/>
                  </a:schemeClr>
                </a:solidFill>
                <a:latin typeface="+mn-ea"/>
                <a:ea typeface="+mn-ea"/>
                <a:sym typeface="+mn-ea"/>
              </a:rPr>
              <a:t>增加返回顶部操作、</a:t>
            </a:r>
            <a:endParaRPr lang="zh-CN" altLang="en-US" sz="1400" kern="0" spc="0" dirty="0">
              <a:ln>
                <a:noFill/>
                <a:prstDash val="sysDot"/>
              </a:ln>
              <a:solidFill>
                <a:schemeClr val="tx1">
                  <a:lumMod val="85000"/>
                  <a:lumOff val="15000"/>
                </a:schemeClr>
              </a:solidFill>
              <a:latin typeface="+mn-ea"/>
              <a:ea typeface="+mn-ea"/>
              <a:sym typeface="+mn-ea"/>
            </a:endParaRPr>
          </a:p>
          <a:p>
            <a:pPr algn="r">
              <a:lnSpc>
                <a:spcPct val="140000"/>
              </a:lnSpc>
              <a:spcBef>
                <a:spcPct val="0"/>
              </a:spcBef>
              <a:spcAft>
                <a:spcPct val="0"/>
              </a:spcAft>
            </a:pPr>
            <a:r>
              <a:rPr lang="zh-CN" altLang="en-US" sz="1400" kern="0" spc="0" dirty="0">
                <a:ln>
                  <a:noFill/>
                  <a:prstDash val="sysDot"/>
                </a:ln>
                <a:solidFill>
                  <a:schemeClr val="tx1">
                    <a:lumMod val="85000"/>
                    <a:lumOff val="15000"/>
                  </a:schemeClr>
                </a:solidFill>
                <a:latin typeface="+mn-ea"/>
                <a:ea typeface="+mn-ea"/>
                <a:sym typeface="+mn-ea"/>
              </a:rPr>
              <a:t>搜索框等辅助组件。</a:t>
            </a:r>
            <a:endParaRPr lang="zh-CN" altLang="en-US" sz="1400" kern="0" spc="0" dirty="0">
              <a:ln>
                <a:noFill/>
                <a:prstDash val="sysDot"/>
              </a:ln>
              <a:solidFill>
                <a:schemeClr val="tx1">
                  <a:lumMod val="85000"/>
                  <a:lumOff val="15000"/>
                </a:schemeClr>
              </a:solidFill>
              <a:latin typeface="+mn-ea"/>
              <a:ea typeface="+mn-ea"/>
              <a:sym typeface="+mn-ea"/>
            </a:endParaRPr>
          </a:p>
        </p:txBody>
      </p:sp>
      <p:sp>
        <p:nvSpPr>
          <p:cNvPr id="31" name="矩形 30"/>
          <p:cNvSpPr/>
          <p:nvPr>
            <p:custDataLst>
              <p:tags r:id="rId9"/>
            </p:custDataLst>
          </p:nvPr>
        </p:nvSpPr>
        <p:spPr>
          <a:xfrm>
            <a:off x="4212496" y="3548495"/>
            <a:ext cx="1700599" cy="159315"/>
          </a:xfrm>
          <a:prstGeom prst="rect">
            <a:avLst/>
          </a:prstGeom>
          <a:noFill/>
        </p:spPr>
        <p:txBody>
          <a:bodyPr wrap="square" lIns="0" tIns="0" rIns="0" bIns="0" rtlCol="0" anchor="b" anchorCtr="0">
            <a:noAutofit/>
          </a:bodyPr>
          <a:p>
            <a:pPr algn="just">
              <a:spcBef>
                <a:spcPct val="0"/>
              </a:spcBef>
              <a:spcAft>
                <a:spcPct val="0"/>
              </a:spcAft>
            </a:pPr>
            <a:r>
              <a:rPr lang="zh-CN" altLang="en-US" b="1">
                <a:solidFill>
                  <a:srgbClr val="BA8F2D"/>
                </a:solidFill>
                <a:latin typeface="+mn-ea"/>
                <a:cs typeface="+mn-ea"/>
                <a:sym typeface="+mn-ea"/>
              </a:rPr>
              <a:t>响应式设计</a:t>
            </a:r>
            <a:endParaRPr lang="zh-CN" altLang="en-US" b="1">
              <a:solidFill>
                <a:srgbClr val="BA8F2D"/>
              </a:solidFill>
              <a:latin typeface="+mn-ea"/>
              <a:cs typeface="+mn-ea"/>
              <a:sym typeface="+mn-ea"/>
            </a:endParaRPr>
          </a:p>
        </p:txBody>
      </p:sp>
      <p:sp>
        <p:nvSpPr>
          <p:cNvPr id="22" name="矩形 21"/>
          <p:cNvSpPr/>
          <p:nvPr>
            <p:custDataLst>
              <p:tags r:id="rId10"/>
            </p:custDataLst>
          </p:nvPr>
        </p:nvSpPr>
        <p:spPr>
          <a:xfrm>
            <a:off x="80010" y="4938467"/>
            <a:ext cx="2171142" cy="159148"/>
          </a:xfrm>
          <a:prstGeom prst="rect">
            <a:avLst/>
          </a:prstGeom>
          <a:noFill/>
        </p:spPr>
        <p:txBody>
          <a:bodyPr wrap="square" lIns="0" tIns="0" rIns="0" bIns="0" rtlCol="0" anchor="b" anchorCtr="0">
            <a:noAutofit/>
          </a:bodyPr>
          <a:p>
            <a:pPr algn="r">
              <a:spcBef>
                <a:spcPct val="0"/>
              </a:spcBef>
              <a:spcAft>
                <a:spcPct val="0"/>
              </a:spcAft>
            </a:pPr>
            <a:r>
              <a:rPr lang="zh-CN" altLang="en-US" b="1">
                <a:solidFill>
                  <a:srgbClr val="BA8F2D"/>
                </a:solidFill>
                <a:latin typeface="+mn-ea"/>
                <a:cs typeface="+mn-ea"/>
                <a:sym typeface="+mn-ea"/>
              </a:rPr>
              <a:t>添加辅助交互功能</a:t>
            </a:r>
            <a:endParaRPr lang="zh-CN" altLang="en-US" b="1">
              <a:solidFill>
                <a:srgbClr val="BA8F2D"/>
              </a:solidFill>
              <a:latin typeface="+mn-ea"/>
              <a:cs typeface="+mn-ea"/>
              <a:sym typeface="+mn-ea"/>
            </a:endParaRPr>
          </a:p>
        </p:txBody>
      </p:sp>
      <p:sp>
        <p:nvSpPr>
          <p:cNvPr id="24" name="矩形 23"/>
          <p:cNvSpPr/>
          <p:nvPr>
            <p:custDataLst>
              <p:tags r:id="rId11"/>
            </p:custDataLst>
          </p:nvPr>
        </p:nvSpPr>
        <p:spPr>
          <a:xfrm>
            <a:off x="4775134" y="4938609"/>
            <a:ext cx="1693510" cy="159315"/>
          </a:xfrm>
          <a:prstGeom prst="rect">
            <a:avLst/>
          </a:prstGeom>
          <a:noFill/>
        </p:spPr>
        <p:txBody>
          <a:bodyPr wrap="square" lIns="0" tIns="0" rIns="0" bIns="0" rtlCol="0" anchor="b" anchorCtr="0">
            <a:noAutofit/>
          </a:bodyPr>
          <a:p>
            <a:pPr algn="just">
              <a:spcBef>
                <a:spcPct val="0"/>
              </a:spcBef>
              <a:spcAft>
                <a:spcPct val="0"/>
              </a:spcAft>
            </a:pPr>
            <a:r>
              <a:rPr lang="zh-CN" altLang="en-US" b="1">
                <a:solidFill>
                  <a:srgbClr val="BA8F2D"/>
                </a:solidFill>
                <a:latin typeface="+mn-ea"/>
                <a:cs typeface="+mn-ea"/>
                <a:sym typeface="+mn-ea"/>
              </a:rPr>
              <a:t>页面结构优化</a:t>
            </a:r>
            <a:endParaRPr lang="zh-CN" altLang="en-US" b="1">
              <a:solidFill>
                <a:srgbClr val="BA8F2D"/>
              </a:solidFill>
              <a:latin typeface="+mn-ea"/>
              <a:cs typeface="+mn-ea"/>
              <a:sym typeface="+mn-ea"/>
            </a:endParaRPr>
          </a:p>
        </p:txBody>
      </p:sp>
      <p:pic>
        <p:nvPicPr>
          <p:cNvPr id="12" name="图形 11"/>
          <p:cNvPicPr>
            <a:picLocks noChangeAspect="1"/>
          </p:cNvPicPr>
          <p:nvPr>
            <p:custDataLst>
              <p:tags r:id="rId12"/>
            </p:custDataLst>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11455" y="4262921"/>
            <a:ext cx="256600" cy="314798"/>
          </a:xfrm>
          <a:prstGeom prst="rect">
            <a:avLst/>
          </a:prstGeom>
        </p:spPr>
      </p:pic>
      <p:pic>
        <p:nvPicPr>
          <p:cNvPr id="8" name="图形 4"/>
          <p:cNvPicPr>
            <a:picLocks noChangeAspect="1"/>
          </p:cNvPicPr>
          <p:nvPr>
            <p:custDataLst>
              <p:tags r:id="rId15"/>
            </p:custDataLst>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791724" y="5166201"/>
            <a:ext cx="276262" cy="310795"/>
          </a:xfrm>
          <a:prstGeom prst="rect">
            <a:avLst/>
          </a:prstGeom>
        </p:spPr>
      </p:pic>
      <p:pic>
        <p:nvPicPr>
          <p:cNvPr id="14" name="图形 13"/>
          <p:cNvPicPr>
            <a:picLocks noChangeAspect="1"/>
          </p:cNvPicPr>
          <p:nvPr>
            <p:custDataLst>
              <p:tags r:id="rId18"/>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834917" y="5153889"/>
            <a:ext cx="260990" cy="316352"/>
          </a:xfrm>
          <a:prstGeom prst="rect">
            <a:avLst/>
          </a:prstGeom>
        </p:spPr>
      </p:pic>
      <p:sp>
        <p:nvSpPr>
          <p:cNvPr id="9" name="文本框 8"/>
          <p:cNvSpPr txBox="1"/>
          <p:nvPr/>
        </p:nvSpPr>
        <p:spPr>
          <a:xfrm>
            <a:off x="721360" y="3139440"/>
            <a:ext cx="2460625" cy="810260"/>
          </a:xfrm>
          <a:prstGeom prst="rect">
            <a:avLst/>
          </a:prstGeom>
          <a:noFill/>
        </p:spPr>
        <p:txBody>
          <a:bodyPr wrap="square" rtlCol="0" anchor="t">
            <a:spAutoFit/>
          </a:bodyPr>
          <a:p>
            <a:pPr>
              <a:lnSpc>
                <a:spcPct val="130000"/>
              </a:lnSpc>
            </a:pPr>
            <a:r>
              <a:rPr lang="en-US" altLang="zh-CN"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2</a:t>
            </a:r>
            <a:r>
              <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a:t>
            </a:r>
            <a:r>
              <a:rPr lang="en-US" altLang="zh-CN"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 </a:t>
            </a:r>
            <a:r>
              <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可用性优化策略</a:t>
            </a:r>
            <a:endPar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a:lnSpc>
                <a:spcPct val="130000"/>
              </a:lnSpc>
            </a:pPr>
            <a:endPar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graphicFrame>
        <p:nvGraphicFramePr>
          <p:cNvPr id="10" name="表格 9"/>
          <p:cNvGraphicFramePr/>
          <p:nvPr>
            <p:custDataLst>
              <p:tags r:id="rId21"/>
            </p:custDataLst>
          </p:nvPr>
        </p:nvGraphicFramePr>
        <p:xfrm>
          <a:off x="6782435" y="3843020"/>
          <a:ext cx="4831080" cy="1440180"/>
        </p:xfrm>
        <a:graphic>
          <a:graphicData uri="http://schemas.openxmlformats.org/drawingml/2006/table">
            <a:tbl>
              <a:tblPr firstRow="1" bandRow="1">
                <a:tableStyleId>{49C5A821-E216-4967-AD17-CDD2B98AE334}</a:tableStyleId>
              </a:tblPr>
              <a:tblGrid>
                <a:gridCol w="1877695"/>
                <a:gridCol w="1476692"/>
                <a:gridCol w="1476692"/>
              </a:tblGrid>
              <a:tr h="480060">
                <a:tc>
                  <a:txBody>
                    <a:bodyPr/>
                    <a:p>
                      <a:pPr algn="ctr">
                        <a:buNone/>
                      </a:pPr>
                      <a:r>
                        <a:rPr lang="zh-CN" altLang="en-US" sz="1600"/>
                        <a:t>指标</a:t>
                      </a:r>
                      <a:endParaRPr lang="zh-CN" altLang="en-US" sz="1600"/>
                    </a:p>
                  </a:txBody>
                  <a:tcPr anchor="ctr" anchorCtr="0">
                    <a:solidFill>
                      <a:srgbClr val="2A3246"/>
                    </a:solidFill>
                  </a:tcPr>
                </a:tc>
                <a:tc>
                  <a:txBody>
                    <a:bodyPr/>
                    <a:p>
                      <a:pPr algn="ctr">
                        <a:buNone/>
                      </a:pPr>
                      <a:r>
                        <a:rPr lang="zh-CN" altLang="en-US" sz="1600"/>
                        <a:t>优化前预估</a:t>
                      </a:r>
                      <a:endParaRPr lang="zh-CN" altLang="en-US" sz="1600"/>
                    </a:p>
                  </a:txBody>
                  <a:tcPr anchor="ctr" anchorCtr="0">
                    <a:solidFill>
                      <a:srgbClr val="2A3246"/>
                    </a:solidFill>
                  </a:tcPr>
                </a:tc>
                <a:tc>
                  <a:txBody>
                    <a:bodyPr/>
                    <a:p>
                      <a:pPr algn="ctr">
                        <a:buNone/>
                      </a:pPr>
                      <a:r>
                        <a:rPr lang="zh-CN" altLang="en-US" sz="1600"/>
                        <a:t>优化后目标</a:t>
                      </a:r>
                      <a:endParaRPr lang="zh-CN" altLang="en-US" sz="1600"/>
                    </a:p>
                  </a:txBody>
                  <a:tcPr anchor="ctr" anchorCtr="0">
                    <a:solidFill>
                      <a:srgbClr val="2A3246"/>
                    </a:solidFill>
                  </a:tcPr>
                </a:tc>
              </a:tr>
              <a:tr h="480060">
                <a:tc>
                  <a:txBody>
                    <a:bodyPr/>
                    <a:p>
                      <a:pPr algn="ctr">
                        <a:buNone/>
                      </a:pPr>
                      <a:r>
                        <a:rPr lang="zh-CN" altLang="en-US" sz="1600"/>
                        <a:t>首屏加载时间</a:t>
                      </a:r>
                      <a:endParaRPr lang="zh-CN" altLang="en-US" sz="1600"/>
                    </a:p>
                  </a:txBody>
                  <a:tcPr anchor="ctr" anchorCtr="0"/>
                </a:tc>
                <a:tc>
                  <a:txBody>
                    <a:bodyPr/>
                    <a:p>
                      <a:pPr algn="ctr">
                        <a:buNone/>
                      </a:pPr>
                      <a:r>
                        <a:rPr lang="en-US" altLang="zh-CN" sz="1600"/>
                        <a:t>&gt;5 </a:t>
                      </a:r>
                      <a:r>
                        <a:rPr lang="zh-CN" altLang="en-US" sz="1600"/>
                        <a:t>秒</a:t>
                      </a:r>
                      <a:endParaRPr lang="zh-CN" altLang="en-US" sz="1600"/>
                    </a:p>
                  </a:txBody>
                  <a:tcPr anchor="ctr" anchorCtr="0"/>
                </a:tc>
                <a:tc>
                  <a:txBody>
                    <a:bodyPr/>
                    <a:p>
                      <a:pPr algn="ctr">
                        <a:buNone/>
                      </a:pPr>
                      <a:r>
                        <a:rPr lang="en-US" altLang="zh-CN" sz="1600"/>
                        <a:t>&lt;2 </a:t>
                      </a:r>
                      <a:r>
                        <a:rPr lang="zh-CN" altLang="en-US" sz="1600"/>
                        <a:t>秒</a:t>
                      </a:r>
                      <a:endParaRPr lang="zh-CN" altLang="en-US" sz="1600"/>
                    </a:p>
                  </a:txBody>
                  <a:tcPr anchor="ctr" anchorCtr="0"/>
                </a:tc>
              </a:tr>
              <a:tr h="480060">
                <a:tc>
                  <a:txBody>
                    <a:bodyPr/>
                    <a:p>
                      <a:pPr algn="ctr">
                        <a:buNone/>
                      </a:pPr>
                      <a:r>
                        <a:rPr lang="zh-CN" altLang="en-US" sz="1600"/>
                        <a:t>移动端兼容性得分</a:t>
                      </a:r>
                      <a:r>
                        <a:rPr lang="en-US" altLang="zh-CN" sz="1600"/>
                        <a:t> </a:t>
                      </a:r>
                      <a:endParaRPr lang="en-US" altLang="zh-CN" sz="1600"/>
                    </a:p>
                  </a:txBody>
                  <a:tcPr anchor="ctr" anchorCtr="0">
                    <a:lnB w="12700" cmpd="sng">
                      <a:solidFill>
                        <a:schemeClr val="bg1">
                          <a:lumMod val="65000"/>
                        </a:schemeClr>
                      </a:solidFill>
                      <a:prstDash val="solid"/>
                    </a:lnB>
                  </a:tcPr>
                </a:tc>
                <a:tc>
                  <a:txBody>
                    <a:bodyPr/>
                    <a:p>
                      <a:pPr algn="ctr">
                        <a:buNone/>
                      </a:pPr>
                      <a:r>
                        <a:rPr lang="en-US" altLang="zh-CN" sz="1600"/>
                        <a:t> 50/100</a:t>
                      </a:r>
                      <a:endParaRPr lang="en-US" altLang="zh-CN" sz="1600"/>
                    </a:p>
                  </a:txBody>
                  <a:tcPr anchor="ctr" anchorCtr="0">
                    <a:lnB w="12700" cmpd="sng">
                      <a:solidFill>
                        <a:schemeClr val="bg1">
                          <a:lumMod val="65000"/>
                        </a:schemeClr>
                      </a:solidFill>
                      <a:prstDash val="solid"/>
                    </a:lnB>
                  </a:tcPr>
                </a:tc>
                <a:tc>
                  <a:txBody>
                    <a:bodyPr/>
                    <a:p>
                      <a:pPr algn="ctr">
                        <a:buNone/>
                      </a:pPr>
                      <a:r>
                        <a:rPr lang="en-US" altLang="zh-CN" sz="1600"/>
                        <a:t>&gt;90/100</a:t>
                      </a:r>
                      <a:endParaRPr lang="en-US" altLang="zh-CN" sz="1600"/>
                    </a:p>
                  </a:txBody>
                  <a:tcPr anchor="ctr" anchorCtr="0">
                    <a:lnB w="12700" cmpd="sng">
                      <a:solidFill>
                        <a:schemeClr val="bg1">
                          <a:lumMod val="65000"/>
                        </a:schemeClr>
                      </a:solidFill>
                      <a:prstDash val="solid"/>
                    </a:lnB>
                  </a:tcPr>
                </a:tc>
              </a:tr>
            </a:tbl>
          </a:graphicData>
        </a:graphic>
      </p:graphicFrame>
      <p:sp>
        <p:nvSpPr>
          <p:cNvPr id="11" name="文本框 10"/>
          <p:cNvSpPr txBox="1"/>
          <p:nvPr/>
        </p:nvSpPr>
        <p:spPr>
          <a:xfrm>
            <a:off x="8099425" y="3018790"/>
            <a:ext cx="2460625" cy="529590"/>
          </a:xfrm>
          <a:prstGeom prst="rect">
            <a:avLst/>
          </a:prstGeom>
          <a:noFill/>
        </p:spPr>
        <p:txBody>
          <a:bodyPr wrap="square" rtlCol="0" anchor="t">
            <a:noAutofit/>
          </a:bodyPr>
          <a:p>
            <a:pPr algn="ctr">
              <a:lnSpc>
                <a:spcPct val="130000"/>
              </a:lnSpc>
            </a:pPr>
            <a:r>
              <a:rPr lang="en-US" altLang="zh-CN"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3</a:t>
            </a:r>
            <a:r>
              <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a:t>
            </a:r>
            <a:r>
              <a:rPr lang="en-US" altLang="zh-CN"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 </a:t>
            </a:r>
            <a:r>
              <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预期优化效果</a:t>
            </a:r>
            <a:endPar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a:lnSpc>
                <a:spcPct val="130000"/>
              </a:lnSpc>
            </a:pPr>
            <a:endParaRPr lang="zh-CN" altLang="en-US"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300" fill="hold"/>
                                        <p:tgtEl>
                                          <p:spTgt spid="40"/>
                                        </p:tgtEl>
                                        <p:attrNameLst>
                                          <p:attrName>ppt_x</p:attrName>
                                        </p:attrNameLst>
                                      </p:cBhvr>
                                      <p:tavLst>
                                        <p:tav tm="0">
                                          <p:val>
                                            <p:strVal val="1+#ppt_w/2"/>
                                          </p:val>
                                        </p:tav>
                                        <p:tav tm="100000">
                                          <p:val>
                                            <p:strVal val="#ppt_x"/>
                                          </p:val>
                                        </p:tav>
                                      </p:tavLst>
                                    </p:anim>
                                    <p:anim calcmode="lin" valueType="num">
                                      <p:cBhvr additive="base">
                                        <p:cTn id="8" dur="3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 presetClass="entr" presetSubtype="16" fill="hold" grpId="1" nodeType="afterEffect">
                                  <p:stCondLst>
                                    <p:cond delay="0"/>
                                  </p:stCondLst>
                                  <p:childTnLst>
                                    <p:set>
                                      <p:cBhvr>
                                        <p:cTn id="11" dur="500"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par>
                          <p:cTn id="13" fill="hold">
                            <p:stCondLst>
                              <p:cond delay="1000"/>
                            </p:stCondLst>
                            <p:childTnLst>
                              <p:par>
                                <p:cTn id="14" presetID="21" presetClass="entr" presetSubtype="1" fill="hold" grpId="1" nodeType="afterEffect">
                                  <p:stCondLst>
                                    <p:cond delay="0"/>
                                  </p:stCondLst>
                                  <p:childTnLst>
                                    <p:set>
                                      <p:cBhvr>
                                        <p:cTn id="15" dur="500" fill="hold">
                                          <p:stCondLst>
                                            <p:cond delay="0"/>
                                          </p:stCondLst>
                                        </p:cTn>
                                        <p:tgtEl>
                                          <p:spTgt spid="46"/>
                                        </p:tgtEl>
                                        <p:attrNameLst>
                                          <p:attrName>style.visibility</p:attrName>
                                        </p:attrNameLst>
                                      </p:cBhvr>
                                      <p:to>
                                        <p:strVal val="visible"/>
                                      </p:to>
                                    </p:set>
                                    <p:animEffect transition="in" filter="wheel(1)">
                                      <p:cBhvr>
                                        <p:cTn id="16" dur="500"/>
                                        <p:tgtEl>
                                          <p:spTgt spid="46"/>
                                        </p:tgtEl>
                                      </p:cBhvr>
                                    </p:animEffect>
                                  </p:childTnLst>
                                </p:cTn>
                              </p:par>
                              <p:par>
                                <p:cTn id="17" presetID="21" presetClass="entr" presetSubtype="1" fill="hold" grpId="1" nodeType="withEffect">
                                  <p:stCondLst>
                                    <p:cond delay="0"/>
                                  </p:stCondLst>
                                  <p:childTnLst>
                                    <p:set>
                                      <p:cBhvr>
                                        <p:cTn id="18" dur="500" fill="hold">
                                          <p:stCondLst>
                                            <p:cond delay="0"/>
                                          </p:stCondLst>
                                        </p:cTn>
                                        <p:tgtEl>
                                          <p:spTgt spid="47"/>
                                        </p:tgtEl>
                                        <p:attrNameLst>
                                          <p:attrName>style.visibility</p:attrName>
                                        </p:attrNameLst>
                                      </p:cBhvr>
                                      <p:to>
                                        <p:strVal val="visible"/>
                                      </p:to>
                                    </p:set>
                                    <p:animEffect transition="in" filter="wheel(1)">
                                      <p:cBhvr>
                                        <p:cTn id="19" dur="500"/>
                                        <p:tgtEl>
                                          <p:spTgt spid="47"/>
                                        </p:tgtEl>
                                      </p:cBhvr>
                                    </p:animEffect>
                                  </p:childTnLst>
                                </p:cTn>
                              </p:par>
                              <p:par>
                                <p:cTn id="20" presetID="21" presetClass="entr" presetSubtype="1" fill="hold" grpId="0" nodeType="withEffect">
                                  <p:stCondLst>
                                    <p:cond delay="0"/>
                                  </p:stCondLst>
                                  <p:childTnLst>
                                    <p:set>
                                      <p:cBhvr>
                                        <p:cTn id="21" dur="500" fill="hold">
                                          <p:stCondLst>
                                            <p:cond delay="0"/>
                                          </p:stCondLst>
                                        </p:cTn>
                                        <p:tgtEl>
                                          <p:spTgt spid="3"/>
                                        </p:tgtEl>
                                        <p:attrNameLst>
                                          <p:attrName>style.visibility</p:attrName>
                                        </p:attrNameLst>
                                      </p:cBhvr>
                                      <p:to>
                                        <p:strVal val="visible"/>
                                      </p:to>
                                    </p:set>
                                    <p:animEffect transition="in" filter="wheel(1)">
                                      <p:cBhvr>
                                        <p:cTn id="22" dur="500"/>
                                        <p:tgtEl>
                                          <p:spTgt spid="3"/>
                                        </p:tgtEl>
                                      </p:cBhvr>
                                    </p:animEffect>
                                  </p:childTnLst>
                                </p:cTn>
                              </p:par>
                              <p:par>
                                <p:cTn id="23" presetID="21" presetClass="entr" presetSubtype="1" fill="hold" grpId="0" nodeType="withEffect">
                                  <p:stCondLst>
                                    <p:cond delay="0"/>
                                  </p:stCondLst>
                                  <p:childTnLst>
                                    <p:set>
                                      <p:cBhvr>
                                        <p:cTn id="24" dur="500" fill="hold">
                                          <p:stCondLst>
                                            <p:cond delay="0"/>
                                          </p:stCondLst>
                                        </p:cTn>
                                        <p:tgtEl>
                                          <p:spTgt spid="6"/>
                                        </p:tgtEl>
                                        <p:attrNameLst>
                                          <p:attrName>style.visibility</p:attrName>
                                        </p:attrNameLst>
                                      </p:cBhvr>
                                      <p:to>
                                        <p:strVal val="visible"/>
                                      </p:to>
                                    </p:set>
                                    <p:animEffect transition="in" filter="wheel(1)">
                                      <p:cBhvr>
                                        <p:cTn id="25" dur="500"/>
                                        <p:tgtEl>
                                          <p:spTgt spid="6"/>
                                        </p:tgtEl>
                                      </p:cBhvr>
                                    </p:animEffect>
                                  </p:childTnLst>
                                </p:cTn>
                              </p:par>
                              <p:par>
                                <p:cTn id="26" presetID="21" presetClass="entr" presetSubtype="1" fill="hold" grpId="0" nodeType="withEffect">
                                  <p:stCondLst>
                                    <p:cond delay="0"/>
                                  </p:stCondLst>
                                  <p:childTnLst>
                                    <p:set>
                                      <p:cBhvr>
                                        <p:cTn id="27" dur="500" fill="hold">
                                          <p:stCondLst>
                                            <p:cond delay="0"/>
                                          </p:stCondLst>
                                        </p:cTn>
                                        <p:tgtEl>
                                          <p:spTgt spid="7"/>
                                        </p:tgtEl>
                                        <p:attrNameLst>
                                          <p:attrName>style.visibility</p:attrName>
                                        </p:attrNameLst>
                                      </p:cBhvr>
                                      <p:to>
                                        <p:strVal val="visible"/>
                                      </p:to>
                                    </p:set>
                                    <p:animEffect transition="in" filter="wheel(1)">
                                      <p:cBhvr>
                                        <p:cTn id="28" dur="500"/>
                                        <p:tgtEl>
                                          <p:spTgt spid="7"/>
                                        </p:tgtEl>
                                      </p:cBhvr>
                                    </p:animEffect>
                                  </p:childTnLst>
                                </p:cTn>
                              </p:par>
                              <p:par>
                                <p:cTn id="29" presetID="21" presetClass="entr" presetSubtype="1" fill="hold" grpId="0" nodeType="withEffect">
                                  <p:stCondLst>
                                    <p:cond delay="0"/>
                                  </p:stCondLst>
                                  <p:childTnLst>
                                    <p:set>
                                      <p:cBhvr>
                                        <p:cTn id="30" dur="500" fill="hold">
                                          <p:stCondLst>
                                            <p:cond delay="0"/>
                                          </p:stCondLst>
                                        </p:cTn>
                                        <p:tgtEl>
                                          <p:spTgt spid="18"/>
                                        </p:tgtEl>
                                        <p:attrNameLst>
                                          <p:attrName>style.visibility</p:attrName>
                                        </p:attrNameLst>
                                      </p:cBhvr>
                                      <p:to>
                                        <p:strVal val="visible"/>
                                      </p:to>
                                    </p:set>
                                    <p:animEffect transition="in" filter="wheel(1)">
                                      <p:cBhvr>
                                        <p:cTn id="31" dur="500"/>
                                        <p:tgtEl>
                                          <p:spTgt spid="18"/>
                                        </p:tgtEl>
                                      </p:cBhvr>
                                    </p:animEffect>
                                  </p:childTnLst>
                                </p:cTn>
                              </p:par>
                              <p:par>
                                <p:cTn id="32" presetID="21" presetClass="entr" presetSubtype="1" fill="hold" grpId="0" nodeType="withEffect">
                                  <p:stCondLst>
                                    <p:cond delay="0"/>
                                  </p:stCondLst>
                                  <p:childTnLst>
                                    <p:set>
                                      <p:cBhvr>
                                        <p:cTn id="33" dur="500" fill="hold">
                                          <p:stCondLst>
                                            <p:cond delay="0"/>
                                          </p:stCondLst>
                                        </p:cTn>
                                        <p:tgtEl>
                                          <p:spTgt spid="4"/>
                                        </p:tgtEl>
                                        <p:attrNameLst>
                                          <p:attrName>style.visibility</p:attrName>
                                        </p:attrNameLst>
                                      </p:cBhvr>
                                      <p:to>
                                        <p:strVal val="visible"/>
                                      </p:to>
                                    </p:set>
                                    <p:animEffect transition="in" filter="wheel(1)">
                                      <p:cBhvr>
                                        <p:cTn id="34" dur="500"/>
                                        <p:tgtEl>
                                          <p:spTgt spid="4"/>
                                        </p:tgtEl>
                                      </p:cBhvr>
                                    </p:animEffect>
                                  </p:childTnLst>
                                </p:cTn>
                              </p:par>
                              <p:par>
                                <p:cTn id="35" presetID="21" presetClass="entr" presetSubtype="1" fill="hold" grpId="0" nodeType="withEffect">
                                  <p:stCondLst>
                                    <p:cond delay="0"/>
                                  </p:stCondLst>
                                  <p:childTnLst>
                                    <p:set>
                                      <p:cBhvr>
                                        <p:cTn id="36" dur="500" fill="hold">
                                          <p:stCondLst>
                                            <p:cond delay="0"/>
                                          </p:stCondLst>
                                        </p:cTn>
                                        <p:tgtEl>
                                          <p:spTgt spid="5"/>
                                        </p:tgtEl>
                                        <p:attrNameLst>
                                          <p:attrName>style.visibility</p:attrName>
                                        </p:attrNameLst>
                                      </p:cBhvr>
                                      <p:to>
                                        <p:strVal val="visible"/>
                                      </p:to>
                                    </p:set>
                                    <p:animEffect transition="in" filter="wheel(1)">
                                      <p:cBhvr>
                                        <p:cTn id="37" dur="500"/>
                                        <p:tgtEl>
                                          <p:spTgt spid="5"/>
                                        </p:tgtEl>
                                      </p:cBhvr>
                                    </p:animEffect>
                                  </p:childTnLst>
                                </p:cTn>
                              </p:par>
                              <p:par>
                                <p:cTn id="38" presetID="21" presetClass="entr" presetSubtype="1" fill="hold" grpId="0" nodeType="withEffect">
                                  <p:stCondLst>
                                    <p:cond delay="0"/>
                                  </p:stCondLst>
                                  <p:childTnLst>
                                    <p:set>
                                      <p:cBhvr>
                                        <p:cTn id="39" dur="500" fill="hold">
                                          <p:stCondLst>
                                            <p:cond delay="0"/>
                                          </p:stCondLst>
                                        </p:cTn>
                                        <p:tgtEl>
                                          <p:spTgt spid="31"/>
                                        </p:tgtEl>
                                        <p:attrNameLst>
                                          <p:attrName>style.visibility</p:attrName>
                                        </p:attrNameLst>
                                      </p:cBhvr>
                                      <p:to>
                                        <p:strVal val="visible"/>
                                      </p:to>
                                    </p:set>
                                    <p:animEffect transition="in" filter="wheel(1)">
                                      <p:cBhvr>
                                        <p:cTn id="40" dur="500"/>
                                        <p:tgtEl>
                                          <p:spTgt spid="31"/>
                                        </p:tgtEl>
                                      </p:cBhvr>
                                    </p:animEffect>
                                  </p:childTnLst>
                                </p:cTn>
                              </p:par>
                              <p:par>
                                <p:cTn id="41" presetID="21" presetClass="entr" presetSubtype="1" fill="hold" grpId="0" nodeType="withEffect">
                                  <p:stCondLst>
                                    <p:cond delay="0"/>
                                  </p:stCondLst>
                                  <p:childTnLst>
                                    <p:set>
                                      <p:cBhvr>
                                        <p:cTn id="42" dur="500" fill="hold">
                                          <p:stCondLst>
                                            <p:cond delay="0"/>
                                          </p:stCondLst>
                                        </p:cTn>
                                        <p:tgtEl>
                                          <p:spTgt spid="24"/>
                                        </p:tgtEl>
                                        <p:attrNameLst>
                                          <p:attrName>style.visibility</p:attrName>
                                        </p:attrNameLst>
                                      </p:cBhvr>
                                      <p:to>
                                        <p:strVal val="visible"/>
                                      </p:to>
                                    </p:set>
                                    <p:animEffect transition="in" filter="wheel(1)">
                                      <p:cBhvr>
                                        <p:cTn id="43" dur="500"/>
                                        <p:tgtEl>
                                          <p:spTgt spid="24"/>
                                        </p:tgtEl>
                                      </p:cBhvr>
                                    </p:animEffect>
                                  </p:childTnLst>
                                </p:cTn>
                              </p:par>
                              <p:par>
                                <p:cTn id="44" presetID="21" presetClass="entr" presetSubtype="1" fill="hold" nodeType="withEffect">
                                  <p:stCondLst>
                                    <p:cond delay="0"/>
                                  </p:stCondLst>
                                  <p:childTnLst>
                                    <p:set>
                                      <p:cBhvr>
                                        <p:cTn id="45" dur="500" fill="hold">
                                          <p:stCondLst>
                                            <p:cond delay="0"/>
                                          </p:stCondLst>
                                        </p:cTn>
                                        <p:tgtEl>
                                          <p:spTgt spid="12"/>
                                        </p:tgtEl>
                                        <p:attrNameLst>
                                          <p:attrName>style.visibility</p:attrName>
                                        </p:attrNameLst>
                                      </p:cBhvr>
                                      <p:to>
                                        <p:strVal val="visible"/>
                                      </p:to>
                                    </p:set>
                                    <p:animEffect transition="in" filter="wheel(1)">
                                      <p:cBhvr>
                                        <p:cTn id="46" dur="500"/>
                                        <p:tgtEl>
                                          <p:spTgt spid="12"/>
                                        </p:tgtEl>
                                      </p:cBhvr>
                                    </p:animEffect>
                                  </p:childTnLst>
                                </p:cTn>
                              </p:par>
                              <p:par>
                                <p:cTn id="47" presetID="21" presetClass="entr" presetSubtype="1" fill="hold" nodeType="withEffect">
                                  <p:stCondLst>
                                    <p:cond delay="0"/>
                                  </p:stCondLst>
                                  <p:childTnLst>
                                    <p:set>
                                      <p:cBhvr>
                                        <p:cTn id="48" dur="500" fill="hold">
                                          <p:stCondLst>
                                            <p:cond delay="0"/>
                                          </p:stCondLst>
                                        </p:cTn>
                                        <p:tgtEl>
                                          <p:spTgt spid="8"/>
                                        </p:tgtEl>
                                        <p:attrNameLst>
                                          <p:attrName>style.visibility</p:attrName>
                                        </p:attrNameLst>
                                      </p:cBhvr>
                                      <p:to>
                                        <p:strVal val="visible"/>
                                      </p:to>
                                    </p:set>
                                    <p:animEffect transition="in" filter="wheel(1)">
                                      <p:cBhvr>
                                        <p:cTn id="49" dur="500"/>
                                        <p:tgtEl>
                                          <p:spTgt spid="8"/>
                                        </p:tgtEl>
                                      </p:cBhvr>
                                    </p:animEffect>
                                  </p:childTnLst>
                                </p:cTn>
                              </p:par>
                              <p:par>
                                <p:cTn id="50" presetID="21" presetClass="entr" presetSubtype="1" fill="hold" nodeType="withEffect">
                                  <p:stCondLst>
                                    <p:cond delay="0"/>
                                  </p:stCondLst>
                                  <p:childTnLst>
                                    <p:set>
                                      <p:cBhvr>
                                        <p:cTn id="51" dur="500" fill="hold">
                                          <p:stCondLst>
                                            <p:cond delay="0"/>
                                          </p:stCondLst>
                                        </p:cTn>
                                        <p:tgtEl>
                                          <p:spTgt spid="14"/>
                                        </p:tgtEl>
                                        <p:attrNameLst>
                                          <p:attrName>style.visibility</p:attrName>
                                        </p:attrNameLst>
                                      </p:cBhvr>
                                      <p:to>
                                        <p:strVal val="visible"/>
                                      </p:to>
                                    </p:set>
                                    <p:animEffect transition="in" filter="wheel(1)">
                                      <p:cBhvr>
                                        <p:cTn id="52" dur="500"/>
                                        <p:tgtEl>
                                          <p:spTgt spid="14"/>
                                        </p:tgtEl>
                                      </p:cBhvr>
                                    </p:animEffect>
                                  </p:childTnLst>
                                </p:cTn>
                              </p:par>
                              <p:par>
                                <p:cTn id="53" presetID="21" presetClass="entr" presetSubtype="1" fill="hold" grpId="0" nodeType="withEffect">
                                  <p:stCondLst>
                                    <p:cond delay="0"/>
                                  </p:stCondLst>
                                  <p:childTnLst>
                                    <p:set>
                                      <p:cBhvr>
                                        <p:cTn id="54" dur="500" fill="hold">
                                          <p:stCondLst>
                                            <p:cond delay="0"/>
                                          </p:stCondLst>
                                        </p:cTn>
                                        <p:tgtEl>
                                          <p:spTgt spid="22"/>
                                        </p:tgtEl>
                                        <p:attrNameLst>
                                          <p:attrName>style.visibility</p:attrName>
                                        </p:attrNameLst>
                                      </p:cBhvr>
                                      <p:to>
                                        <p:strVal val="visible"/>
                                      </p:to>
                                    </p:set>
                                    <p:animEffect transition="in" filter="wheel(1)">
                                      <p:cBhvr>
                                        <p:cTn id="55" dur="500"/>
                                        <p:tgtEl>
                                          <p:spTgt spid="22"/>
                                        </p:tgtEl>
                                      </p:cBhvr>
                                    </p:animEffect>
                                  </p:childTnLst>
                                </p:cTn>
                              </p:par>
                            </p:childTnLst>
                          </p:cTn>
                        </p:par>
                        <p:par>
                          <p:cTn id="56" fill="hold">
                            <p:stCondLst>
                              <p:cond delay="1500"/>
                            </p:stCondLst>
                            <p:childTnLst>
                              <p:par>
                                <p:cTn id="57" presetID="4" presetClass="entr" presetSubtype="16" fill="hold" grpId="0" nodeType="afterEffect">
                                  <p:stCondLst>
                                    <p:cond delay="0"/>
                                  </p:stCondLst>
                                  <p:childTnLst>
                                    <p:set>
                                      <p:cBhvr>
                                        <p:cTn id="58" dur="500" fill="hold">
                                          <p:stCondLst>
                                            <p:cond delay="0"/>
                                          </p:stCondLst>
                                        </p:cTn>
                                        <p:tgtEl>
                                          <p:spTgt spid="11"/>
                                        </p:tgtEl>
                                        <p:attrNameLst>
                                          <p:attrName>style.visibility</p:attrName>
                                        </p:attrNameLst>
                                      </p:cBhvr>
                                      <p:to>
                                        <p:strVal val="visible"/>
                                      </p:to>
                                    </p:set>
                                    <p:animEffect transition="in" filter="box(in)">
                                      <p:cBhvr>
                                        <p:cTn id="59" dur="500"/>
                                        <p:tgtEl>
                                          <p:spTgt spid="11"/>
                                        </p:tgtEl>
                                      </p:cBhvr>
                                    </p:animEffect>
                                  </p:childTnLst>
                                </p:cTn>
                              </p:par>
                            </p:childTnLst>
                          </p:cTn>
                        </p:par>
                        <p:par>
                          <p:cTn id="60" fill="hold">
                            <p:stCondLst>
                              <p:cond delay="2000"/>
                            </p:stCondLst>
                            <p:childTnLst>
                              <p:par>
                                <p:cTn id="61" presetID="13" presetClass="entr" presetSubtype="16" fill="hold" nodeType="afterEffect">
                                  <p:stCondLst>
                                    <p:cond delay="0"/>
                                  </p:stCondLst>
                                  <p:childTnLst>
                                    <p:set>
                                      <p:cBhvr>
                                        <p:cTn id="62" dur="500" fill="hold">
                                          <p:stCondLst>
                                            <p:cond delay="0"/>
                                          </p:stCondLst>
                                        </p:cTn>
                                        <p:tgtEl>
                                          <p:spTgt spid="10"/>
                                        </p:tgtEl>
                                        <p:attrNameLst>
                                          <p:attrName>style.visibility</p:attrName>
                                        </p:attrNameLst>
                                      </p:cBhvr>
                                      <p:to>
                                        <p:strVal val="visible"/>
                                      </p:to>
                                    </p:set>
                                    <p:animEffect transition="in" filter="plus(in)">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9" grpId="1"/>
      <p:bldP spid="46" grpId="1"/>
      <p:bldP spid="47" grpId="1"/>
      <p:bldP spid="3" grpId="0" animBg="1"/>
      <p:bldP spid="6" grpId="0" animBg="1"/>
      <p:bldP spid="7" grpId="0" animBg="1"/>
      <p:bldP spid="18" grpId="0" animBg="1"/>
      <p:bldP spid="4" grpId="0" animBg="1"/>
      <p:bldP spid="5" grpId="0" animBg="1"/>
      <p:bldP spid="31" grpId="0"/>
      <p:bldP spid="24" grpId="0"/>
      <p:bldP spid="22"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custDataLst>
              <p:tags r:id="rId1"/>
            </p:custDataLst>
          </p:nvPr>
        </p:nvSpPr>
        <p:spPr>
          <a:xfrm>
            <a:off x="5056094" y="3962402"/>
            <a:ext cx="6252882" cy="1414462"/>
          </a:xfrm>
          <a:prstGeom prst="rect">
            <a:avLst/>
          </a:prstGeom>
          <a:solidFill>
            <a:srgbClr val="2A3246"/>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sp>
        <p:nvSpPr>
          <p:cNvPr id="11" name="矩形 10"/>
          <p:cNvSpPr/>
          <p:nvPr>
            <p:custDataLst>
              <p:tags r:id="rId2"/>
            </p:custDataLst>
          </p:nvPr>
        </p:nvSpPr>
        <p:spPr>
          <a:xfrm>
            <a:off x="5056094" y="2098571"/>
            <a:ext cx="6252882" cy="1414462"/>
          </a:xfrm>
          <a:prstGeom prst="rect">
            <a:avLst/>
          </a:prstGeom>
          <a:solidFill>
            <a:srgbClr val="BA8F2D"/>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grpSp>
        <p:nvGrpSpPr>
          <p:cNvPr id="3" name="组合 2"/>
          <p:cNvGrpSpPr/>
          <p:nvPr/>
        </p:nvGrpSpPr>
        <p:grpSpPr>
          <a:xfrm>
            <a:off x="1096296" y="5138765"/>
            <a:ext cx="3196954" cy="910640"/>
            <a:chOff x="4744572" y="659404"/>
            <a:chExt cx="2398455" cy="683189"/>
          </a:xfrm>
          <a:effectLst/>
        </p:grpSpPr>
        <p:sp>
          <p:nvSpPr>
            <p:cNvPr id="24" name="矩形 23"/>
            <p:cNvSpPr>
              <a:spLocks noChangeArrowheads="1"/>
            </p:cNvSpPr>
            <p:nvPr/>
          </p:nvSpPr>
          <p:spPr bwMode="auto">
            <a:xfrm>
              <a:off x="5680383" y="659404"/>
              <a:ext cx="519273" cy="565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4" tIns="45709" rIns="91414" bIns="45709">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8565" fontAlgn="auto">
                <a:lnSpc>
                  <a:spcPct val="120000"/>
                </a:lnSpc>
                <a:spcBef>
                  <a:spcPts val="0"/>
                </a:spcBef>
                <a:spcAft>
                  <a:spcPts val="0"/>
                </a:spcAft>
                <a:defRPr/>
              </a:pPr>
              <a:r>
                <a:rPr lang="zh-CN" altLang="en-US" sz="2000" b="1" kern="0" dirty="0" smtClean="0">
                  <a:solidFill>
                    <a:schemeClr val="tx1">
                      <a:lumMod val="75000"/>
                      <a:lumOff val="25000"/>
                    </a:schemeClr>
                  </a:solidFill>
                  <a:latin typeface="思源黑体" panose="020B0500000000000000" pitchFamily="34" charset="-122"/>
                  <a:ea typeface="思源黑体" panose="020B0500000000000000" pitchFamily="34" charset="-122"/>
                  <a:sym typeface="Arial" panose="020B0604020202020204" pitchFamily="34" charset="0"/>
                </a:rPr>
                <a:t>总结</a:t>
              </a:r>
              <a:endParaRPr lang="zh-CN" altLang="en-US" sz="2000" b="1" kern="0" dirty="0" smtClean="0">
                <a:solidFill>
                  <a:schemeClr val="tx1">
                    <a:lumMod val="75000"/>
                    <a:lumOff val="25000"/>
                  </a:schemeClr>
                </a:solidFill>
                <a:latin typeface="思源黑体" panose="020B0500000000000000" pitchFamily="34" charset="-122"/>
                <a:ea typeface="思源黑体" panose="020B0500000000000000" pitchFamily="34" charset="-122"/>
                <a:sym typeface="Arial" panose="020B0604020202020204" pitchFamily="34" charset="0"/>
              </a:endParaRPr>
            </a:p>
            <a:p>
              <a:pPr algn="ctr" defTabSz="1218565" fontAlgn="auto">
                <a:lnSpc>
                  <a:spcPct val="120000"/>
                </a:lnSpc>
                <a:spcBef>
                  <a:spcPts val="0"/>
                </a:spcBef>
                <a:spcAft>
                  <a:spcPts val="0"/>
                </a:spcAft>
                <a:defRPr/>
              </a:pPr>
              <a:endParaRPr lang="zh-CN" altLang="en-US" sz="1600" kern="0" dirty="0">
                <a:solidFill>
                  <a:schemeClr val="tx1">
                    <a:lumMod val="50000"/>
                    <a:lumOff val="50000"/>
                  </a:schemeClr>
                </a:solidFill>
                <a:latin typeface="思源黑体" panose="020B0500000000000000" pitchFamily="34" charset="-122"/>
                <a:ea typeface="思源黑体" panose="020B0500000000000000" pitchFamily="34" charset="-122"/>
                <a:sym typeface="Arial" panose="020B0604020202020204" pitchFamily="34" charset="0"/>
              </a:endParaRPr>
            </a:p>
          </p:txBody>
        </p:sp>
        <p:grpSp>
          <p:nvGrpSpPr>
            <p:cNvPr id="25" name="组合 24"/>
            <p:cNvGrpSpPr/>
            <p:nvPr/>
          </p:nvGrpSpPr>
          <p:grpSpPr>
            <a:xfrm>
              <a:off x="4744572" y="1122817"/>
              <a:ext cx="2398455" cy="219776"/>
              <a:chOff x="3378996" y="546753"/>
              <a:chExt cx="2398455" cy="219776"/>
            </a:xfrm>
          </p:grpSpPr>
          <p:sp>
            <p:nvSpPr>
              <p:cNvPr id="26" name="矩形 25"/>
              <p:cNvSpPr/>
              <p:nvPr/>
            </p:nvSpPr>
            <p:spPr>
              <a:xfrm>
                <a:off x="3467624" y="634433"/>
                <a:ext cx="2242891" cy="45719"/>
              </a:xfrm>
              <a:prstGeom prst="rect">
                <a:avLst/>
              </a:pr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ln>
              <a:effectLst/>
            </p:spPr>
            <p:txBody>
              <a:bodyPr lIns="91436" tIns="45718" rIns="91436" bIns="45718"/>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pPr>
                <a:endParaRPr lang="zh-CN" altLang="en-US" sz="2400" dirty="0">
                  <a:solidFill>
                    <a:prstClr val="black"/>
                  </a:solidFill>
                  <a:latin typeface="思源黑体" panose="020B0500000000000000" pitchFamily="34" charset="-122"/>
                  <a:ea typeface="思源黑体" panose="020B0500000000000000" pitchFamily="34" charset="-122"/>
                </a:endParaRPr>
              </a:p>
            </p:txBody>
          </p:sp>
          <p:sp>
            <p:nvSpPr>
              <p:cNvPr id="27" name="椭圆 26"/>
              <p:cNvSpPr/>
              <p:nvPr/>
            </p:nvSpPr>
            <p:spPr bwMode="auto">
              <a:xfrm>
                <a:off x="3378996" y="546753"/>
                <a:ext cx="220032" cy="219696"/>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400" dirty="0">
                  <a:latin typeface="思源黑体" panose="020B0500000000000000" pitchFamily="34" charset="-122"/>
                  <a:ea typeface="思源黑体" panose="020B0500000000000000" pitchFamily="34" charset="-122"/>
                </a:endParaRPr>
              </a:p>
            </p:txBody>
          </p:sp>
          <p:sp>
            <p:nvSpPr>
              <p:cNvPr id="28" name="椭圆 27"/>
              <p:cNvSpPr/>
              <p:nvPr/>
            </p:nvSpPr>
            <p:spPr bwMode="auto">
              <a:xfrm>
                <a:off x="5557419" y="546833"/>
                <a:ext cx="220032" cy="219696"/>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400" dirty="0">
                  <a:latin typeface="思源黑体" panose="020B0500000000000000" pitchFamily="34" charset="-122"/>
                  <a:ea typeface="思源黑体" panose="020B0500000000000000" pitchFamily="34" charset="-122"/>
                </a:endParaRPr>
              </a:p>
            </p:txBody>
          </p:sp>
        </p:grpSp>
      </p:grpSp>
      <p:sp>
        <p:nvSpPr>
          <p:cNvPr id="6" name="矩形 5"/>
          <p:cNvSpPr>
            <a:spLocks noChangeArrowheads="1"/>
          </p:cNvSpPr>
          <p:nvPr>
            <p:custDataLst>
              <p:tags r:id="rId3"/>
            </p:custDataLst>
          </p:nvPr>
        </p:nvSpPr>
        <p:spPr bwMode="auto">
          <a:xfrm>
            <a:off x="5664647" y="2555794"/>
            <a:ext cx="863600"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4" tIns="45709" rIns="91414" bIns="45709">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8565" fontAlgn="auto">
              <a:spcBef>
                <a:spcPts val="0"/>
              </a:spcBef>
              <a:spcAft>
                <a:spcPts val="0"/>
              </a:spcAft>
              <a:defRPr/>
            </a:pPr>
            <a:r>
              <a:rPr lang="zh-CN" altLang="en-US" sz="2665" b="1" kern="0" dirty="0">
                <a:solidFill>
                  <a:schemeClr val="bg1"/>
                </a:solidFill>
                <a:latin typeface="思源黑体" panose="020B0500000000000000" pitchFamily="34" charset="-122"/>
                <a:ea typeface="思源黑体" panose="020B0500000000000000" pitchFamily="34" charset="-122"/>
                <a:sym typeface="Arial" panose="020B0604020202020204" pitchFamily="34" charset="0"/>
              </a:rPr>
              <a:t>性能</a:t>
            </a:r>
            <a:endParaRPr lang="zh-CN" altLang="en-US" sz="2665" b="1" kern="0" dirty="0">
              <a:solidFill>
                <a:schemeClr val="bg1"/>
              </a:solidFill>
              <a:latin typeface="思源黑体" panose="020B0500000000000000" pitchFamily="34" charset="-122"/>
              <a:ea typeface="思源黑体" panose="020B0500000000000000" pitchFamily="34" charset="-122"/>
              <a:sym typeface="Arial" panose="020B0604020202020204" pitchFamily="34" charset="0"/>
            </a:endParaRPr>
          </a:p>
        </p:txBody>
      </p:sp>
      <p:sp>
        <p:nvSpPr>
          <p:cNvPr id="9" name="矩形 8"/>
          <p:cNvSpPr>
            <a:spLocks noChangeArrowheads="1"/>
          </p:cNvSpPr>
          <p:nvPr>
            <p:custDataLst>
              <p:tags r:id="rId4"/>
            </p:custDataLst>
          </p:nvPr>
        </p:nvSpPr>
        <p:spPr bwMode="auto">
          <a:xfrm>
            <a:off x="5496054" y="4409866"/>
            <a:ext cx="1204595" cy="50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4" tIns="45709" rIns="91414" bIns="45709">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8565" fontAlgn="auto">
              <a:spcBef>
                <a:spcPts val="0"/>
              </a:spcBef>
              <a:spcAft>
                <a:spcPts val="0"/>
              </a:spcAft>
              <a:defRPr/>
            </a:pPr>
            <a:r>
              <a:rPr lang="zh-CN" altLang="en-US" sz="2665" b="1" kern="0" dirty="0">
                <a:solidFill>
                  <a:schemeClr val="bg1"/>
                </a:solidFill>
                <a:latin typeface="思源黑体" panose="020B0500000000000000" pitchFamily="34" charset="-122"/>
                <a:ea typeface="思源黑体" panose="020B0500000000000000" pitchFamily="34" charset="-122"/>
                <a:sym typeface="Arial" panose="020B0604020202020204" pitchFamily="34" charset="0"/>
              </a:rPr>
              <a:t>可用性</a:t>
            </a:r>
            <a:endParaRPr lang="zh-CN" altLang="en-US" sz="2665" b="1" kern="0" dirty="0">
              <a:solidFill>
                <a:schemeClr val="bg1"/>
              </a:solidFill>
              <a:latin typeface="思源黑体" panose="020B0500000000000000" pitchFamily="34" charset="-122"/>
              <a:ea typeface="思源黑体" panose="020B0500000000000000" pitchFamily="34" charset="-122"/>
              <a:sym typeface="Arial" panose="020B0604020202020204" pitchFamily="34" charset="0"/>
            </a:endParaRPr>
          </a:p>
        </p:txBody>
      </p:sp>
      <p:sp>
        <p:nvSpPr>
          <p:cNvPr id="10" name="矩形 9"/>
          <p:cNvSpPr>
            <a:spLocks noChangeArrowheads="1"/>
          </p:cNvSpPr>
          <p:nvPr>
            <p:custDataLst>
              <p:tags r:id="rId5"/>
            </p:custDataLst>
          </p:nvPr>
        </p:nvSpPr>
        <p:spPr bwMode="auto">
          <a:xfrm>
            <a:off x="7036905" y="4258393"/>
            <a:ext cx="3707294" cy="7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14" tIns="45709" rIns="91414" bIns="45709">
            <a:spAutoFit/>
          </a:bodyPr>
          <a:lstStyle/>
          <a:p>
            <a:pPr>
              <a:lnSpc>
                <a:spcPct val="130000"/>
              </a:lnSpc>
              <a:spcBef>
                <a:spcPct val="0"/>
              </a:spcBef>
            </a:pPr>
            <a:r>
              <a:rPr lang="zh-CN" altLang="en-US" sz="1600" dirty="0">
                <a:solidFill>
                  <a:schemeClr val="bg1"/>
                </a:solidFill>
                <a:latin typeface="思源黑体" panose="020B0500000000000000" pitchFamily="34" charset="-122"/>
                <a:ea typeface="思源黑体" panose="020B0500000000000000" pitchFamily="34" charset="-122"/>
                <a:sym typeface="微软雅黑" panose="020B0503020204020204" pitchFamily="34" charset="-122"/>
              </a:rPr>
              <a:t>将优化页面布局、改善移动端体验，提升用系统使用顺畅度</a:t>
            </a:r>
            <a:endParaRPr lang="zh-CN" altLang="en-US" sz="1600" dirty="0">
              <a:solidFill>
                <a:schemeClr val="bg1"/>
              </a:solidFill>
              <a:latin typeface="思源黑体" panose="020B0500000000000000" pitchFamily="34" charset="-122"/>
              <a:ea typeface="思源黑体" panose="020B0500000000000000" pitchFamily="34" charset="-122"/>
              <a:sym typeface="微软雅黑" panose="020B0503020204020204" pitchFamily="34" charset="-122"/>
            </a:endParaRPr>
          </a:p>
        </p:txBody>
      </p:sp>
      <p:sp>
        <p:nvSpPr>
          <p:cNvPr id="12" name="TextBox 55"/>
          <p:cNvSpPr txBox="1"/>
          <p:nvPr>
            <p:custDataLst>
              <p:tags r:id="rId6"/>
            </p:custDataLst>
          </p:nvPr>
        </p:nvSpPr>
        <p:spPr>
          <a:xfrm>
            <a:off x="7036905" y="2441719"/>
            <a:ext cx="3961177" cy="7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14" tIns="45709" rIns="91414" bIns="45709">
            <a:spAutoFit/>
          </a:bodyPr>
          <a:lstStyle>
            <a:defPPr>
              <a:defRPr lang="en-US"/>
            </a:defPPr>
            <a:lvl1pPr marR="0" lvl="0" indent="0" defTabSz="914400" fontAlgn="auto">
              <a:lnSpc>
                <a:spcPct val="100000"/>
              </a:lnSpc>
              <a:spcBef>
                <a:spcPts val="0"/>
              </a:spcBef>
              <a:spcAft>
                <a:spcPts val="0"/>
              </a:spcAft>
              <a:buClrTx/>
              <a:buSzTx/>
              <a:buFontTx/>
              <a:buNone/>
              <a:defRPr sz="4000" kern="0">
                <a:solidFill>
                  <a:srgbClr val="0070C0"/>
                </a:solidFill>
                <a:latin typeface="Impact" panose="020B0806030902050204" pitchFamily="34" charset="0"/>
                <a:ea typeface="微软雅黑" panose="020B0503020204020204" pitchFamily="34" charset="-122"/>
              </a:defRPr>
            </a:lvl1pPr>
            <a:lvl2pPr marL="457200" fontAlgn="base">
              <a:spcBef>
                <a:spcPct val="0"/>
              </a:spcBef>
              <a:spcAft>
                <a:spcPct val="0"/>
              </a:spcAft>
              <a:defRPr>
                <a:latin typeface="Calibri" panose="020F0502020204030204" pitchFamily="34" charset="0"/>
                <a:ea typeface="宋体" panose="02010600030101010101" pitchFamily="2" charset="-122"/>
              </a:defRPr>
            </a:lvl2pPr>
            <a:lvl3pPr marL="914400" fontAlgn="base">
              <a:spcBef>
                <a:spcPct val="0"/>
              </a:spcBef>
              <a:spcAft>
                <a:spcPct val="0"/>
              </a:spcAft>
              <a:defRPr>
                <a:latin typeface="Calibri" panose="020F0502020204030204" pitchFamily="34" charset="0"/>
                <a:ea typeface="宋体" panose="02010600030101010101" pitchFamily="2" charset="-122"/>
              </a:defRPr>
            </a:lvl3pPr>
            <a:lvl4pPr marL="1371600" fontAlgn="base">
              <a:spcBef>
                <a:spcPct val="0"/>
              </a:spcBef>
              <a:spcAft>
                <a:spcPct val="0"/>
              </a:spcAft>
              <a:defRPr>
                <a:latin typeface="Calibri" panose="020F0502020204030204" pitchFamily="34" charset="0"/>
                <a:ea typeface="宋体" panose="02010600030101010101" pitchFamily="2" charset="-122"/>
              </a:defRPr>
            </a:lvl4pPr>
            <a:lvl5pPr marL="1828800" fontAlgn="base">
              <a:spcBef>
                <a:spcPct val="0"/>
              </a:spcBef>
              <a:spcAft>
                <a:spcPct val="0"/>
              </a:spcAft>
              <a:defRPr>
                <a:latin typeface="Calibri" panose="020F0502020204030204" pitchFamily="34" charset="0"/>
                <a:ea typeface="宋体" panose="02010600030101010101" pitchFamily="2" charset="-122"/>
              </a:defRPr>
            </a:lvl5pPr>
            <a:lvl6pPr marL="2286000" defTabSz="914400">
              <a:defRPr>
                <a:latin typeface="Calibri" panose="020F0502020204030204" pitchFamily="34" charset="0"/>
                <a:ea typeface="宋体" panose="02010600030101010101" pitchFamily="2" charset="-122"/>
              </a:defRPr>
            </a:lvl6pPr>
            <a:lvl7pPr marL="2743200" defTabSz="914400">
              <a:defRPr>
                <a:latin typeface="Calibri" panose="020F0502020204030204" pitchFamily="34" charset="0"/>
                <a:ea typeface="宋体" panose="02010600030101010101" pitchFamily="2" charset="-122"/>
              </a:defRPr>
            </a:lvl7pPr>
            <a:lvl8pPr marL="3200400" defTabSz="914400">
              <a:defRPr>
                <a:latin typeface="Calibri" panose="020F0502020204030204" pitchFamily="34" charset="0"/>
                <a:ea typeface="宋体" panose="02010600030101010101" pitchFamily="2" charset="-122"/>
              </a:defRPr>
            </a:lvl8pPr>
            <a:lvl9pPr marL="3657600" defTabSz="914400">
              <a:defRPr>
                <a:latin typeface="Calibri" panose="020F0502020204030204" pitchFamily="34" charset="0"/>
                <a:ea typeface="宋体" panose="02010600030101010101" pitchFamily="2" charset="-122"/>
              </a:defRPr>
            </a:lvl9pPr>
          </a:lstStyle>
          <a:p>
            <a:pPr>
              <a:lnSpc>
                <a:spcPct val="130000"/>
              </a:lnSpc>
              <a:spcBef>
                <a:spcPct val="0"/>
              </a:spcBef>
            </a:pPr>
            <a:r>
              <a:rPr lang="zh-CN" altLang="en-US" sz="1600" dirty="0">
                <a:solidFill>
                  <a:schemeClr val="bg1"/>
                </a:solidFill>
                <a:latin typeface="思源黑体" panose="020B0500000000000000" pitchFamily="34" charset="-122"/>
                <a:ea typeface="思源黑体" panose="020B0500000000000000" pitchFamily="34" charset="-122"/>
                <a:sym typeface="微软雅黑" panose="020B0503020204020204" pitchFamily="34" charset="-122"/>
              </a:rPr>
              <a:t>将从图片懒加载、资源压缩、数据库优化等方面入手，提升系统响应速度</a:t>
            </a:r>
            <a:endParaRPr lang="zh-CN" altLang="en-US" sz="1600" dirty="0">
              <a:solidFill>
                <a:schemeClr val="bg1"/>
              </a:solidFill>
              <a:latin typeface="思源黑体" panose="020B0500000000000000" pitchFamily="34" charset="-122"/>
              <a:ea typeface="思源黑体" panose="020B0500000000000000" pitchFamily="34" charset="-122"/>
              <a:sym typeface="微软雅黑" panose="020B0503020204020204" pitchFamily="34" charset="-122"/>
            </a:endParaRPr>
          </a:p>
        </p:txBody>
      </p:sp>
      <p:sp>
        <p:nvSpPr>
          <p:cNvPr id="18" name="椭圆 17"/>
          <p:cNvSpPr/>
          <p:nvPr/>
        </p:nvSpPr>
        <p:spPr bwMode="auto">
          <a:xfrm>
            <a:off x="1250326" y="2008970"/>
            <a:ext cx="3066932" cy="3059451"/>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4000" dirty="0">
              <a:solidFill>
                <a:srgbClr val="0087CF"/>
              </a:solidFill>
              <a:latin typeface="思源黑体" panose="020B0500000000000000" pitchFamily="34" charset="-122"/>
              <a:ea typeface="思源黑体" panose="020B0500000000000000" pitchFamily="34" charset="-122"/>
            </a:endParaRPr>
          </a:p>
        </p:txBody>
      </p:sp>
      <p:grpSp>
        <p:nvGrpSpPr>
          <p:cNvPr id="7" name="组合 6"/>
          <p:cNvGrpSpPr/>
          <p:nvPr/>
        </p:nvGrpSpPr>
        <p:grpSpPr>
          <a:xfrm>
            <a:off x="1236469" y="1940863"/>
            <a:ext cx="2888956" cy="2881908"/>
            <a:chOff x="985656" y="1744945"/>
            <a:chExt cx="3596274" cy="3587501"/>
          </a:xfrm>
          <a:effectLst/>
        </p:grpSpPr>
        <p:sp>
          <p:nvSpPr>
            <p:cNvPr id="17" name="椭圆 16"/>
            <p:cNvSpPr/>
            <p:nvPr/>
          </p:nvSpPr>
          <p:spPr bwMode="auto">
            <a:xfrm>
              <a:off x="985656" y="1744945"/>
              <a:ext cx="3596274" cy="3587501"/>
            </a:xfrm>
            <a:prstGeom prst="ellipse">
              <a:avLst/>
            </a:prstGeom>
            <a:solidFill>
              <a:srgbClr val="2A32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zh-CN" sz="4000">
                <a:solidFill>
                  <a:srgbClr val="FFFFFF"/>
                </a:solidFill>
                <a:latin typeface="思源黑体" panose="020B0500000000000000" pitchFamily="34" charset="-122"/>
                <a:ea typeface="思源黑体" panose="020B0500000000000000" pitchFamily="34" charset="-122"/>
              </a:endParaRPr>
            </a:p>
          </p:txBody>
        </p:sp>
        <p:sp>
          <p:nvSpPr>
            <p:cNvPr id="2" name="椭圆 1"/>
            <p:cNvSpPr/>
            <p:nvPr/>
          </p:nvSpPr>
          <p:spPr>
            <a:xfrm>
              <a:off x="1603219" y="2358121"/>
              <a:ext cx="2361148" cy="2361148"/>
            </a:xfrm>
            <a:prstGeom prst="ellipse">
              <a:avLst/>
            </a:prstGeom>
            <a:blipFill dpi="0" rotWithShape="1">
              <a:blip r:embed="rId7" cstate="print">
                <a:extLst>
                  <a:ext uri="{28A0092B-C50C-407E-A947-70E740481C1C}">
                    <a14:useLocalDpi xmlns:a14="http://schemas.microsoft.com/office/drawing/2010/main" val="0"/>
                  </a:ext>
                </a:extLst>
              </a:blip>
              <a:srcRect/>
              <a:stretch>
                <a:fillRect l="-25000" r="-25000"/>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grpSp>
          <p:nvGrpSpPr>
            <p:cNvPr id="20" name="组合 19"/>
            <p:cNvGrpSpPr/>
            <p:nvPr/>
          </p:nvGrpSpPr>
          <p:grpSpPr bwMode="auto">
            <a:xfrm>
              <a:off x="1245892" y="1999821"/>
              <a:ext cx="3075803" cy="3077749"/>
              <a:chOff x="3733576" y="3930057"/>
              <a:chExt cx="1800000" cy="1800000"/>
            </a:xfrm>
          </p:grpSpPr>
          <p:sp>
            <p:nvSpPr>
              <p:cNvPr id="21" name="椭圆 20"/>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400" dirty="0">
                  <a:solidFill>
                    <a:prstClr val="white"/>
                  </a:solidFill>
                  <a:latin typeface="思源黑体" panose="020B0500000000000000" pitchFamily="34" charset="-122"/>
                  <a:ea typeface="思源黑体" panose="020B0500000000000000" pitchFamily="34" charset="-122"/>
                </a:endParaRPr>
              </a:p>
            </p:txBody>
          </p:sp>
          <p:sp>
            <p:nvSpPr>
              <p:cNvPr id="22" name="任意多边形 21"/>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solidFill>
                <a:schemeClr val="bg1"/>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400" dirty="0">
                  <a:solidFill>
                    <a:prstClr val="white"/>
                  </a:solidFill>
                  <a:latin typeface="思源黑体" panose="020B0500000000000000" pitchFamily="34" charset="-122"/>
                  <a:ea typeface="思源黑体" panose="020B0500000000000000" pitchFamily="34" charset="-122"/>
                </a:endParaRPr>
              </a:p>
            </p:txBody>
          </p:sp>
          <p:sp>
            <p:nvSpPr>
              <p:cNvPr id="23" name="椭圆 22"/>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400" dirty="0">
                  <a:solidFill>
                    <a:prstClr val="white"/>
                  </a:solidFill>
                  <a:latin typeface="思源黑体" panose="020B0500000000000000" pitchFamily="34" charset="-122"/>
                  <a:ea typeface="思源黑体" panose="020B0500000000000000" pitchFamily="34" charset="-122"/>
                </a:endParaRPr>
              </a:p>
            </p:txBody>
          </p:sp>
        </p:grpSp>
      </p:grpSp>
      <p:grpSp>
        <p:nvGrpSpPr>
          <p:cNvPr id="16" name="组合 15"/>
          <p:cNvGrpSpPr/>
          <p:nvPr/>
        </p:nvGrpSpPr>
        <p:grpSpPr>
          <a:xfrm>
            <a:off x="3413397" y="361948"/>
            <a:ext cx="5365750" cy="1235710"/>
            <a:chOff x="3484035" y="377466"/>
            <a:chExt cx="5365750" cy="1235710"/>
          </a:xfrm>
        </p:grpSpPr>
        <p:sp>
          <p:nvSpPr>
            <p:cNvPr id="4" name="矩形 3"/>
            <p:cNvSpPr/>
            <p:nvPr userDrawn="1"/>
          </p:nvSpPr>
          <p:spPr>
            <a:xfrm>
              <a:off x="4373035" y="377466"/>
              <a:ext cx="3589020" cy="953135"/>
            </a:xfrm>
            <a:prstGeom prst="rect">
              <a:avLst/>
            </a:prstGeom>
          </p:spPr>
          <p:txBody>
            <a:bodyPr wrap="square">
              <a:spAutoFit/>
            </a:bodyPr>
            <a:p>
              <a:pPr algn="ctr"/>
              <a:r>
                <a:rPr lang="en-US" altLang="zh-CN" sz="2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sym typeface="+mn-ea"/>
                </a:rPr>
                <a:t>Web应用性能和</a:t>
              </a:r>
              <a:endParaRPr lang="en-US" altLang="zh-CN" sz="2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sym typeface="+mn-ea"/>
              </a:endParaRPr>
            </a:p>
            <a:p>
              <a:pPr algn="ctr"/>
              <a:r>
                <a:rPr lang="en-US" altLang="zh-CN" sz="2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sym typeface="+mn-ea"/>
                </a:rPr>
                <a:t>可用性分析与调优</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5" name="文本框 4"/>
            <p:cNvSpPr txBox="1"/>
            <p:nvPr/>
          </p:nvSpPr>
          <p:spPr>
            <a:xfrm>
              <a:off x="3484035" y="1337586"/>
              <a:ext cx="5365750" cy="275590"/>
            </a:xfrm>
            <a:prstGeom prst="rect">
              <a:avLst/>
            </a:prstGeom>
            <a:noFill/>
          </p:spPr>
          <p:txBody>
            <a:bodyPr wrap="square" rtlCol="0">
              <a:spAutoFit/>
            </a:bodyPr>
            <a:p>
              <a:pPr algn="ctr">
                <a:lnSpc>
                  <a:spcPct val="120000"/>
                </a:lnSpc>
              </a:pPr>
              <a:r>
                <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sym typeface="+mn-ea"/>
                </a:rPr>
                <a:t>Performance and availability analysis and optimization of web applications</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par>
                                <p:cTn id="20" presetID="2" presetClass="entr" presetSubtype="8" fill="hold" grpId="0" nodeType="withEffect">
                                  <p:stCondLst>
                                    <p:cond delay="75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75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75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0-#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75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0-#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1" grpId="0" animBg="1"/>
      <p:bldP spid="6" grpId="0"/>
      <p:bldP spid="9" grpId="0"/>
      <p:bldP spid="10"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963595" y="2144010"/>
            <a:ext cx="4145280" cy="2306955"/>
          </a:xfrm>
          <a:prstGeom prst="rect">
            <a:avLst/>
          </a:prstGeom>
          <a:noFill/>
        </p:spPr>
        <p:txBody>
          <a:bodyPr wrap="none" rtlCol="0">
            <a:spAutoFit/>
          </a:bodyPr>
          <a:lstStyle/>
          <a:p>
            <a:pPr algn="ctr"/>
            <a:r>
              <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sym typeface="+mn-ea"/>
              </a:rPr>
              <a:t>Web应用安全性</a:t>
            </a:r>
            <a:endPar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sym typeface="+mn-ea"/>
            </a:endParaRPr>
          </a:p>
          <a:p>
            <a:pPr algn="ctr"/>
            <a:r>
              <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sym typeface="+mn-ea"/>
              </a:rPr>
              <a:t>分析与防护</a:t>
            </a:r>
            <a:endPar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endParaRPr>
          </a:p>
          <a:p>
            <a:pPr algn="ctr"/>
            <a:endPar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46" name="文本框 45"/>
          <p:cNvSpPr txBox="1"/>
          <p:nvPr/>
        </p:nvSpPr>
        <p:spPr>
          <a:xfrm>
            <a:off x="5115683" y="3809773"/>
            <a:ext cx="5839834" cy="460375"/>
          </a:xfrm>
          <a:prstGeom prst="rect">
            <a:avLst/>
          </a:prstGeom>
          <a:noFill/>
        </p:spPr>
        <p:txBody>
          <a:bodyPr wrap="square" rtlCol="0">
            <a:spAutoFit/>
          </a:bodyPr>
          <a:lstStyle/>
          <a:p>
            <a:pPr algn="ctr">
              <a:lnSpc>
                <a:spcPct val="120000"/>
              </a:lnSpc>
            </a:pPr>
            <a:r>
              <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Analysis and Protection of Web Application Security</a:t>
            </a:r>
            <a:endPar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a:p>
            <a:pPr algn="ctr">
              <a:lnSpc>
                <a:spcPct val="120000"/>
              </a:lnSpc>
            </a:pPr>
            <a:endPar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17" name="等腰三角形 16"/>
          <p:cNvSpPr/>
          <p:nvPr/>
        </p:nvSpPr>
        <p:spPr>
          <a:xfrm rot="10800000">
            <a:off x="1775848" y="2449866"/>
            <a:ext cx="2609342" cy="2431466"/>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2091766" y="3712376"/>
            <a:ext cx="1053605" cy="981782"/>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353073" y="1066800"/>
            <a:ext cx="921127" cy="1714066"/>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94633" y="3761645"/>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05052" y="2898264"/>
            <a:ext cx="944880" cy="1014730"/>
          </a:xfrm>
          <a:prstGeom prst="rect">
            <a:avLst/>
          </a:prstGeom>
          <a:noFill/>
        </p:spPr>
        <p:txBody>
          <a:bodyPr wrap="none" rtlCol="0">
            <a:spAutoFit/>
          </a:bodyPr>
          <a:lstStyle/>
          <a:p>
            <a:pPr algn="ctr"/>
            <a:r>
              <a:rPr lang="en-US" altLang="zh-CN" sz="6000" dirty="0">
                <a:solidFill>
                  <a:schemeClr val="bg1"/>
                </a:solidFill>
                <a:effectLst>
                  <a:outerShdw blurRad="25400" dist="25400" dir="2700000" algn="tl">
                    <a:srgbClr val="000000">
                      <a:alpha val="20000"/>
                    </a:srgbClr>
                  </a:outerShdw>
                </a:effectLst>
                <a:latin typeface="思源黑体" panose="020B0500000000000000" pitchFamily="34" charset="-122"/>
              </a:rPr>
              <a:t>12</a:t>
            </a:r>
            <a:endParaRPr lang="en-US" altLang="zh-CN" sz="6000" dirty="0">
              <a:solidFill>
                <a:schemeClr val="bg1"/>
              </a:solidFill>
              <a:effectLst>
                <a:outerShdw blurRad="25400" dist="25400" dir="2700000" algn="tl">
                  <a:srgbClr val="000000">
                    <a:alpha val="20000"/>
                  </a:srgbClr>
                </a:outerShdw>
              </a:effectLst>
              <a:latin typeface="思源黑体" panose="020B0500000000000000" pitchFamily="34" charset="-122"/>
            </a:endParaRPr>
          </a:p>
        </p:txBody>
      </p:sp>
      <p:sp>
        <p:nvSpPr>
          <p:cNvPr id="21" name="文本框 20"/>
          <p:cNvSpPr txBox="1"/>
          <p:nvPr/>
        </p:nvSpPr>
        <p:spPr>
          <a:xfrm>
            <a:off x="2618312" y="261882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思源黑体" panose="020B0500000000000000" pitchFamily="34" charset="-122"/>
              </a:rPr>
              <a:t>TASK</a:t>
            </a:r>
            <a:endParaRPr lang="en-US" altLang="zh-CN" dirty="0">
              <a:solidFill>
                <a:schemeClr val="bg1"/>
              </a:solidFill>
              <a:effectLst>
                <a:outerShdw blurRad="25400" dist="25400" dir="2700000" algn="tl">
                  <a:srgbClr val="000000">
                    <a:alpha val="20000"/>
                  </a:srgbClr>
                </a:outerShdw>
              </a:effectLst>
              <a:latin typeface="思源黑体" panose="020B0500000000000000" pitchFamily="34" charset="-122"/>
            </a:endParaRPr>
          </a:p>
        </p:txBody>
      </p:sp>
      <p:sp>
        <p:nvSpPr>
          <p:cNvPr id="24" name="等腰三角形 23"/>
          <p:cNvSpPr/>
          <p:nvPr/>
        </p:nvSpPr>
        <p:spPr>
          <a:xfrm>
            <a:off x="3649416" y="2165938"/>
            <a:ext cx="552596" cy="514927"/>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110009" y="5844670"/>
            <a:ext cx="250563" cy="466257"/>
          </a:xfrm>
          <a:prstGeom prst="line">
            <a:avLst/>
          </a:prstGeom>
          <a:ln w="19050">
            <a:solidFill>
              <a:srgbClr val="BA8F2D">
                <a:alpha val="80000"/>
              </a:srgbClr>
            </a:solidFill>
          </a:ln>
        </p:spPr>
        <p:style>
          <a:lnRef idx="1">
            <a:schemeClr val="accent1"/>
          </a:lnRef>
          <a:fillRef idx="0">
            <a:schemeClr val="accent1"/>
          </a:fillRef>
          <a:effectRef idx="0">
            <a:schemeClr val="accent1"/>
          </a:effectRef>
          <a:fontRef idx="minor">
            <a:schemeClr val="tx1"/>
          </a:fontRef>
        </p:style>
      </p:cxnSp>
      <p:sp>
        <p:nvSpPr>
          <p:cNvPr id="30" name="等腰三角形 29"/>
          <p:cNvSpPr/>
          <p:nvPr/>
        </p:nvSpPr>
        <p:spPr>
          <a:xfrm rot="10800000">
            <a:off x="3607662" y="4878194"/>
            <a:ext cx="308065" cy="287065"/>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851116" y="4646032"/>
            <a:ext cx="368968" cy="0"/>
          </a:xfrm>
          <a:prstGeom prst="line">
            <a:avLst/>
          </a:prstGeom>
          <a:ln w="38100">
            <a:solidFill>
              <a:srgbClr val="BA8F2D"/>
            </a:solidFill>
          </a:ln>
          <a:effectLst>
            <a:outerShdw blurRad="254000" dist="63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1000" fill="hold"/>
                                        <p:tgtEl>
                                          <p:spTgt spid="21"/>
                                        </p:tgtEl>
                                        <p:attrNameLst>
                                          <p:attrName>ppt_x</p:attrName>
                                        </p:attrNameLst>
                                      </p:cBhvr>
                                      <p:tavLst>
                                        <p:tav tm="0">
                                          <p:val>
                                            <p:strVal val="0-#ppt_w/2"/>
                                          </p:val>
                                        </p:tav>
                                        <p:tav tm="100000">
                                          <p:val>
                                            <p:strVal val="#ppt_x"/>
                                          </p:val>
                                        </p:tav>
                                      </p:tavLst>
                                    </p:anim>
                                    <p:anim calcmode="lin" valueType="num">
                                      <p:cBhvr additive="base">
                                        <p:cTn id="25" dur="1000" fill="hold"/>
                                        <p:tgtEl>
                                          <p:spTgt spid="21"/>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1+#ppt_w/2"/>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1+#ppt_w/2"/>
                                          </p:val>
                                        </p:tav>
                                        <p:tav tm="100000">
                                          <p:val>
                                            <p:strVal val="#ppt_x"/>
                                          </p:val>
                                        </p:tav>
                                      </p:tavLst>
                                    </p:anim>
                                    <p:anim calcmode="lin" valueType="num">
                                      <p:cBhvr additive="base">
                                        <p:cTn id="37" dur="500" fill="hold"/>
                                        <p:tgtEl>
                                          <p:spTgt spid="30"/>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1000" fill="hold"/>
                                        <p:tgtEl>
                                          <p:spTgt spid="11"/>
                                        </p:tgtEl>
                                        <p:attrNameLst>
                                          <p:attrName>ppt_x</p:attrName>
                                        </p:attrNameLst>
                                      </p:cBhvr>
                                      <p:tavLst>
                                        <p:tav tm="0">
                                          <p:val>
                                            <p:strVal val="1+#ppt_w/2"/>
                                          </p:val>
                                        </p:tav>
                                        <p:tav tm="100000">
                                          <p:val>
                                            <p:strVal val="#ppt_x"/>
                                          </p:val>
                                        </p:tav>
                                      </p:tavLst>
                                    </p:anim>
                                    <p:anim calcmode="lin" valueType="num">
                                      <p:cBhvr additive="base">
                                        <p:cTn id="41" dur="1000" fill="hold"/>
                                        <p:tgtEl>
                                          <p:spTgt spid="11"/>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1000"/>
                                  </p:stCondLst>
                                  <p:iterate type="lt">
                                    <p:tmPct val="10000"/>
                                  </p:iterate>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2"/>
                                        </p:tgtEl>
                                        <p:attrNameLst>
                                          <p:attrName>ppt_y</p:attrName>
                                        </p:attrNameLst>
                                      </p:cBhvr>
                                      <p:tavLst>
                                        <p:tav tm="0">
                                          <p:val>
                                            <p:strVal val="#ppt_y"/>
                                          </p:val>
                                        </p:tav>
                                        <p:tav tm="100000">
                                          <p:val>
                                            <p:strVal val="#ppt_y"/>
                                          </p:val>
                                        </p:tav>
                                      </p:tavLst>
                                    </p:anim>
                                    <p:anim calcmode="lin" valueType="num">
                                      <p:cBhvr>
                                        <p:cTn id="4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2"/>
                                        </p:tgtEl>
                                      </p:cBhvr>
                                    </p:animEffect>
                                  </p:childTnLst>
                                </p:cTn>
                              </p:par>
                              <p:par>
                                <p:cTn id="49" presetID="42" presetClass="entr" presetSubtype="0" fill="hold" grpId="0" nodeType="withEffect">
                                  <p:stCondLst>
                                    <p:cond delay="175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1000"/>
                                        <p:tgtEl>
                                          <p:spTgt spid="46"/>
                                        </p:tgtEl>
                                      </p:cBhvr>
                                    </p:animEffect>
                                    <p:anim calcmode="lin" valueType="num">
                                      <p:cBhvr>
                                        <p:cTn id="52" dur="1000" fill="hold"/>
                                        <p:tgtEl>
                                          <p:spTgt spid="46"/>
                                        </p:tgtEl>
                                        <p:attrNameLst>
                                          <p:attrName>ppt_x</p:attrName>
                                        </p:attrNameLst>
                                      </p:cBhvr>
                                      <p:tavLst>
                                        <p:tav tm="0">
                                          <p:val>
                                            <p:strVal val="#ppt_x"/>
                                          </p:val>
                                        </p:tav>
                                        <p:tav tm="100000">
                                          <p:val>
                                            <p:strVal val="#ppt_x"/>
                                          </p:val>
                                        </p:tav>
                                      </p:tavLst>
                                    </p:anim>
                                    <p:anim calcmode="lin" valueType="num">
                                      <p:cBhvr>
                                        <p:cTn id="53" dur="1000" fill="hold"/>
                                        <p:tgtEl>
                                          <p:spTgt spid="46"/>
                                        </p:tgtEl>
                                        <p:attrNameLst>
                                          <p:attrName>ppt_y</p:attrName>
                                        </p:attrNameLst>
                                      </p:cBhvr>
                                      <p:tavLst>
                                        <p:tav tm="0">
                                          <p:val>
                                            <p:strVal val="#ppt_y+.1"/>
                                          </p:val>
                                        </p:tav>
                                        <p:tav tm="100000">
                                          <p:val>
                                            <p:strVal val="#ppt_y"/>
                                          </p:val>
                                        </p:tav>
                                      </p:tavLst>
                                    </p:anim>
                                  </p:childTnLst>
                                </p:cTn>
                              </p:par>
                              <p:par>
                                <p:cTn id="54" presetID="16" presetClass="entr" presetSubtype="21" fill="hold" nodeType="withEffect">
                                  <p:stCondLst>
                                    <p:cond delay="2250"/>
                                  </p:stCondLst>
                                  <p:childTnLst>
                                    <p:set>
                                      <p:cBhvr>
                                        <p:cTn id="55" dur="1" fill="hold">
                                          <p:stCondLst>
                                            <p:cond delay="0"/>
                                          </p:stCondLst>
                                        </p:cTn>
                                        <p:tgtEl>
                                          <p:spTgt spid="6"/>
                                        </p:tgtEl>
                                        <p:attrNameLst>
                                          <p:attrName>style.visibility</p:attrName>
                                        </p:attrNameLst>
                                      </p:cBhvr>
                                      <p:to>
                                        <p:strVal val="visible"/>
                                      </p:to>
                                    </p:set>
                                    <p:animEffect transition="in" filter="barn(inVertical)">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6" grpId="0"/>
      <p:bldP spid="17" grpId="0" bldLvl="0" animBg="1"/>
      <p:bldP spid="18" grpId="0" bldLvl="0" animBg="1"/>
      <p:bldP spid="11" grpId="0"/>
      <p:bldP spid="21" grpId="0"/>
      <p:bldP spid="24" grpId="0" bldLvl="0" animBg="1"/>
      <p:bldP spid="3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81"/>
          <p:cNvSpPr>
            <a:spLocks noChangeAspect="1"/>
          </p:cNvSpPr>
          <p:nvPr/>
        </p:nvSpPr>
        <p:spPr bwMode="auto">
          <a:xfrm>
            <a:off x="1282586" y="1913962"/>
            <a:ext cx="3053889" cy="4255418"/>
          </a:xfrm>
          <a:custGeom>
            <a:avLst/>
            <a:gdLst>
              <a:gd name="T0" fmla="*/ 708 w 1220"/>
              <a:gd name="T1" fmla="*/ 208 h 1700"/>
              <a:gd name="T2" fmla="*/ 676 w 1220"/>
              <a:gd name="T3" fmla="*/ 210 h 1700"/>
              <a:gd name="T4" fmla="*/ 514 w 1220"/>
              <a:gd name="T5" fmla="*/ 196 h 1700"/>
              <a:gd name="T6" fmla="*/ 308 w 1220"/>
              <a:gd name="T7" fmla="*/ 150 h 1700"/>
              <a:gd name="T8" fmla="*/ 142 w 1220"/>
              <a:gd name="T9" fmla="*/ 88 h 1700"/>
              <a:gd name="T10" fmla="*/ 90 w 1220"/>
              <a:gd name="T11" fmla="*/ 22 h 1700"/>
              <a:gd name="T12" fmla="*/ 94 w 1220"/>
              <a:gd name="T13" fmla="*/ 70 h 1700"/>
              <a:gd name="T14" fmla="*/ 28 w 1220"/>
              <a:gd name="T15" fmla="*/ 36 h 1700"/>
              <a:gd name="T16" fmla="*/ 48 w 1220"/>
              <a:gd name="T17" fmla="*/ 76 h 1700"/>
              <a:gd name="T18" fmla="*/ 32 w 1220"/>
              <a:gd name="T19" fmla="*/ 80 h 1700"/>
              <a:gd name="T20" fmla="*/ 8 w 1220"/>
              <a:gd name="T21" fmla="*/ 88 h 1700"/>
              <a:gd name="T22" fmla="*/ 60 w 1220"/>
              <a:gd name="T23" fmla="*/ 118 h 1700"/>
              <a:gd name="T24" fmla="*/ 18 w 1220"/>
              <a:gd name="T25" fmla="*/ 138 h 1700"/>
              <a:gd name="T26" fmla="*/ 140 w 1220"/>
              <a:gd name="T27" fmla="*/ 154 h 1700"/>
              <a:gd name="T28" fmla="*/ 302 w 1220"/>
              <a:gd name="T29" fmla="*/ 234 h 1700"/>
              <a:gd name="T30" fmla="*/ 478 w 1220"/>
              <a:gd name="T31" fmla="*/ 290 h 1700"/>
              <a:gd name="T32" fmla="*/ 594 w 1220"/>
              <a:gd name="T33" fmla="*/ 338 h 1700"/>
              <a:gd name="T34" fmla="*/ 686 w 1220"/>
              <a:gd name="T35" fmla="*/ 448 h 1700"/>
              <a:gd name="T36" fmla="*/ 716 w 1220"/>
              <a:gd name="T37" fmla="*/ 670 h 1700"/>
              <a:gd name="T38" fmla="*/ 692 w 1220"/>
              <a:gd name="T39" fmla="*/ 886 h 1700"/>
              <a:gd name="T40" fmla="*/ 682 w 1220"/>
              <a:gd name="T41" fmla="*/ 1100 h 1700"/>
              <a:gd name="T42" fmla="*/ 646 w 1220"/>
              <a:gd name="T43" fmla="*/ 1220 h 1700"/>
              <a:gd name="T44" fmla="*/ 620 w 1220"/>
              <a:gd name="T45" fmla="*/ 1492 h 1700"/>
              <a:gd name="T46" fmla="*/ 598 w 1220"/>
              <a:gd name="T47" fmla="*/ 1628 h 1700"/>
              <a:gd name="T48" fmla="*/ 684 w 1220"/>
              <a:gd name="T49" fmla="*/ 1700 h 1700"/>
              <a:gd name="T50" fmla="*/ 770 w 1220"/>
              <a:gd name="T51" fmla="*/ 1656 h 1700"/>
              <a:gd name="T52" fmla="*/ 724 w 1220"/>
              <a:gd name="T53" fmla="*/ 1540 h 1700"/>
              <a:gd name="T54" fmla="*/ 800 w 1220"/>
              <a:gd name="T55" fmla="*/ 1208 h 1700"/>
              <a:gd name="T56" fmla="*/ 874 w 1220"/>
              <a:gd name="T57" fmla="*/ 1100 h 1700"/>
              <a:gd name="T58" fmla="*/ 884 w 1220"/>
              <a:gd name="T59" fmla="*/ 1344 h 1700"/>
              <a:gd name="T60" fmla="*/ 894 w 1220"/>
              <a:gd name="T61" fmla="*/ 1492 h 1700"/>
              <a:gd name="T62" fmla="*/ 900 w 1220"/>
              <a:gd name="T63" fmla="*/ 1588 h 1700"/>
              <a:gd name="T64" fmla="*/ 1046 w 1220"/>
              <a:gd name="T65" fmla="*/ 1618 h 1700"/>
              <a:gd name="T66" fmla="*/ 1100 w 1220"/>
              <a:gd name="T67" fmla="*/ 1580 h 1700"/>
              <a:gd name="T68" fmla="*/ 1016 w 1220"/>
              <a:gd name="T69" fmla="*/ 1506 h 1700"/>
              <a:gd name="T70" fmla="*/ 992 w 1220"/>
              <a:gd name="T71" fmla="*/ 1188 h 1700"/>
              <a:gd name="T72" fmla="*/ 1008 w 1220"/>
              <a:gd name="T73" fmla="*/ 854 h 1700"/>
              <a:gd name="T74" fmla="*/ 1030 w 1220"/>
              <a:gd name="T75" fmla="*/ 746 h 1700"/>
              <a:gd name="T76" fmla="*/ 980 w 1220"/>
              <a:gd name="T77" fmla="*/ 486 h 1700"/>
              <a:gd name="T78" fmla="*/ 1040 w 1220"/>
              <a:gd name="T79" fmla="*/ 404 h 1700"/>
              <a:gd name="T80" fmla="*/ 1162 w 1220"/>
              <a:gd name="T81" fmla="*/ 392 h 1700"/>
              <a:gd name="T82" fmla="*/ 1210 w 1220"/>
              <a:gd name="T83" fmla="*/ 384 h 1700"/>
              <a:gd name="T84" fmla="*/ 1216 w 1220"/>
              <a:gd name="T85" fmla="*/ 370 h 1700"/>
              <a:gd name="T86" fmla="*/ 1198 w 1220"/>
              <a:gd name="T87" fmla="*/ 356 h 1700"/>
              <a:gd name="T88" fmla="*/ 1196 w 1220"/>
              <a:gd name="T89" fmla="*/ 342 h 1700"/>
              <a:gd name="T90" fmla="*/ 1204 w 1220"/>
              <a:gd name="T91" fmla="*/ 324 h 1700"/>
              <a:gd name="T92" fmla="*/ 1154 w 1220"/>
              <a:gd name="T93" fmla="*/ 330 h 1700"/>
              <a:gd name="T94" fmla="*/ 1148 w 1220"/>
              <a:gd name="T95" fmla="*/ 292 h 1700"/>
              <a:gd name="T96" fmla="*/ 1124 w 1220"/>
              <a:gd name="T97" fmla="*/ 342 h 1700"/>
              <a:gd name="T98" fmla="*/ 1018 w 1220"/>
              <a:gd name="T99" fmla="*/ 330 h 1700"/>
              <a:gd name="T100" fmla="*/ 940 w 1220"/>
              <a:gd name="T101" fmla="*/ 306 h 1700"/>
              <a:gd name="T102" fmla="*/ 848 w 1220"/>
              <a:gd name="T103" fmla="*/ 242 h 1700"/>
              <a:gd name="T104" fmla="*/ 862 w 1220"/>
              <a:gd name="T105" fmla="*/ 172 h 1700"/>
              <a:gd name="T106" fmla="*/ 858 w 1220"/>
              <a:gd name="T107" fmla="*/ 104 h 1700"/>
              <a:gd name="T108" fmla="*/ 826 w 1220"/>
              <a:gd name="T109" fmla="*/ 60 h 1700"/>
              <a:gd name="T110" fmla="*/ 792 w 1220"/>
              <a:gd name="T111" fmla="*/ 24 h 1700"/>
              <a:gd name="T112" fmla="*/ 778 w 1220"/>
              <a:gd name="T113" fmla="*/ 20 h 1700"/>
              <a:gd name="T114" fmla="*/ 766 w 1220"/>
              <a:gd name="T115" fmla="*/ 18 h 1700"/>
              <a:gd name="T116" fmla="*/ 700 w 1220"/>
              <a:gd name="T117" fmla="*/ 50 h 1700"/>
              <a:gd name="T118" fmla="*/ 682 w 1220"/>
              <a:gd name="T119" fmla="*/ 86 h 1700"/>
              <a:gd name="T120" fmla="*/ 674 w 1220"/>
              <a:gd name="T121" fmla="*/ 116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20" h="1700">
                <a:moveTo>
                  <a:pt x="674" y="116"/>
                </a:moveTo>
                <a:lnTo>
                  <a:pt x="674" y="116"/>
                </a:lnTo>
                <a:lnTo>
                  <a:pt x="674" y="126"/>
                </a:lnTo>
                <a:lnTo>
                  <a:pt x="676" y="148"/>
                </a:lnTo>
                <a:lnTo>
                  <a:pt x="678" y="162"/>
                </a:lnTo>
                <a:lnTo>
                  <a:pt x="682" y="174"/>
                </a:lnTo>
                <a:lnTo>
                  <a:pt x="686" y="186"/>
                </a:lnTo>
                <a:lnTo>
                  <a:pt x="694" y="194"/>
                </a:lnTo>
                <a:lnTo>
                  <a:pt x="694" y="194"/>
                </a:lnTo>
                <a:lnTo>
                  <a:pt x="708" y="208"/>
                </a:lnTo>
                <a:lnTo>
                  <a:pt x="718" y="218"/>
                </a:lnTo>
                <a:lnTo>
                  <a:pt x="724" y="226"/>
                </a:lnTo>
                <a:lnTo>
                  <a:pt x="724" y="226"/>
                </a:lnTo>
                <a:lnTo>
                  <a:pt x="722" y="226"/>
                </a:lnTo>
                <a:lnTo>
                  <a:pt x="716" y="228"/>
                </a:lnTo>
                <a:lnTo>
                  <a:pt x="708" y="228"/>
                </a:lnTo>
                <a:lnTo>
                  <a:pt x="698" y="222"/>
                </a:lnTo>
                <a:lnTo>
                  <a:pt x="698" y="222"/>
                </a:lnTo>
                <a:lnTo>
                  <a:pt x="688" y="216"/>
                </a:lnTo>
                <a:lnTo>
                  <a:pt x="676" y="210"/>
                </a:lnTo>
                <a:lnTo>
                  <a:pt x="662" y="208"/>
                </a:lnTo>
                <a:lnTo>
                  <a:pt x="638" y="206"/>
                </a:lnTo>
                <a:lnTo>
                  <a:pt x="638" y="206"/>
                </a:lnTo>
                <a:lnTo>
                  <a:pt x="582" y="208"/>
                </a:lnTo>
                <a:lnTo>
                  <a:pt x="558" y="206"/>
                </a:lnTo>
                <a:lnTo>
                  <a:pt x="548" y="204"/>
                </a:lnTo>
                <a:lnTo>
                  <a:pt x="538" y="202"/>
                </a:lnTo>
                <a:lnTo>
                  <a:pt x="538" y="202"/>
                </a:lnTo>
                <a:lnTo>
                  <a:pt x="528" y="198"/>
                </a:lnTo>
                <a:lnTo>
                  <a:pt x="514" y="196"/>
                </a:lnTo>
                <a:lnTo>
                  <a:pt x="486" y="194"/>
                </a:lnTo>
                <a:lnTo>
                  <a:pt x="440" y="192"/>
                </a:lnTo>
                <a:lnTo>
                  <a:pt x="440" y="192"/>
                </a:lnTo>
                <a:lnTo>
                  <a:pt x="426" y="190"/>
                </a:lnTo>
                <a:lnTo>
                  <a:pt x="404" y="184"/>
                </a:lnTo>
                <a:lnTo>
                  <a:pt x="374" y="176"/>
                </a:lnTo>
                <a:lnTo>
                  <a:pt x="374" y="176"/>
                </a:lnTo>
                <a:lnTo>
                  <a:pt x="354" y="168"/>
                </a:lnTo>
                <a:lnTo>
                  <a:pt x="334" y="158"/>
                </a:lnTo>
                <a:lnTo>
                  <a:pt x="308" y="150"/>
                </a:lnTo>
                <a:lnTo>
                  <a:pt x="308" y="150"/>
                </a:lnTo>
                <a:lnTo>
                  <a:pt x="290" y="144"/>
                </a:lnTo>
                <a:lnTo>
                  <a:pt x="270" y="140"/>
                </a:lnTo>
                <a:lnTo>
                  <a:pt x="226" y="130"/>
                </a:lnTo>
                <a:lnTo>
                  <a:pt x="204" y="126"/>
                </a:lnTo>
                <a:lnTo>
                  <a:pt x="184" y="120"/>
                </a:lnTo>
                <a:lnTo>
                  <a:pt x="168" y="112"/>
                </a:lnTo>
                <a:lnTo>
                  <a:pt x="156" y="104"/>
                </a:lnTo>
                <a:lnTo>
                  <a:pt x="156" y="104"/>
                </a:lnTo>
                <a:lnTo>
                  <a:pt x="142" y="88"/>
                </a:lnTo>
                <a:lnTo>
                  <a:pt x="130" y="72"/>
                </a:lnTo>
                <a:lnTo>
                  <a:pt x="122" y="62"/>
                </a:lnTo>
                <a:lnTo>
                  <a:pt x="114" y="52"/>
                </a:lnTo>
                <a:lnTo>
                  <a:pt x="114" y="52"/>
                </a:lnTo>
                <a:lnTo>
                  <a:pt x="106" y="46"/>
                </a:lnTo>
                <a:lnTo>
                  <a:pt x="100" y="40"/>
                </a:lnTo>
                <a:lnTo>
                  <a:pt x="94" y="26"/>
                </a:lnTo>
                <a:lnTo>
                  <a:pt x="94" y="26"/>
                </a:lnTo>
                <a:lnTo>
                  <a:pt x="92" y="22"/>
                </a:lnTo>
                <a:lnTo>
                  <a:pt x="90" y="22"/>
                </a:lnTo>
                <a:lnTo>
                  <a:pt x="88" y="26"/>
                </a:lnTo>
                <a:lnTo>
                  <a:pt x="86" y="34"/>
                </a:lnTo>
                <a:lnTo>
                  <a:pt x="86" y="40"/>
                </a:lnTo>
                <a:lnTo>
                  <a:pt x="86" y="40"/>
                </a:lnTo>
                <a:lnTo>
                  <a:pt x="92" y="52"/>
                </a:lnTo>
                <a:lnTo>
                  <a:pt x="100" y="62"/>
                </a:lnTo>
                <a:lnTo>
                  <a:pt x="100" y="62"/>
                </a:lnTo>
                <a:lnTo>
                  <a:pt x="100" y="66"/>
                </a:lnTo>
                <a:lnTo>
                  <a:pt x="98" y="70"/>
                </a:lnTo>
                <a:lnTo>
                  <a:pt x="94" y="70"/>
                </a:lnTo>
                <a:lnTo>
                  <a:pt x="84" y="66"/>
                </a:lnTo>
                <a:lnTo>
                  <a:pt x="84" y="66"/>
                </a:lnTo>
                <a:lnTo>
                  <a:pt x="70" y="58"/>
                </a:lnTo>
                <a:lnTo>
                  <a:pt x="58" y="46"/>
                </a:lnTo>
                <a:lnTo>
                  <a:pt x="40" y="30"/>
                </a:lnTo>
                <a:lnTo>
                  <a:pt x="40" y="30"/>
                </a:lnTo>
                <a:lnTo>
                  <a:pt x="36" y="28"/>
                </a:lnTo>
                <a:lnTo>
                  <a:pt x="30" y="30"/>
                </a:lnTo>
                <a:lnTo>
                  <a:pt x="28" y="32"/>
                </a:lnTo>
                <a:lnTo>
                  <a:pt x="28" y="36"/>
                </a:lnTo>
                <a:lnTo>
                  <a:pt x="28" y="36"/>
                </a:lnTo>
                <a:lnTo>
                  <a:pt x="46" y="56"/>
                </a:lnTo>
                <a:lnTo>
                  <a:pt x="62" y="76"/>
                </a:lnTo>
                <a:lnTo>
                  <a:pt x="62" y="76"/>
                </a:lnTo>
                <a:lnTo>
                  <a:pt x="64" y="78"/>
                </a:lnTo>
                <a:lnTo>
                  <a:pt x="64" y="78"/>
                </a:lnTo>
                <a:lnTo>
                  <a:pt x="60" y="80"/>
                </a:lnTo>
                <a:lnTo>
                  <a:pt x="54" y="78"/>
                </a:lnTo>
                <a:lnTo>
                  <a:pt x="48" y="76"/>
                </a:lnTo>
                <a:lnTo>
                  <a:pt x="48" y="76"/>
                </a:lnTo>
                <a:lnTo>
                  <a:pt x="26" y="60"/>
                </a:lnTo>
                <a:lnTo>
                  <a:pt x="14" y="52"/>
                </a:lnTo>
                <a:lnTo>
                  <a:pt x="8" y="50"/>
                </a:lnTo>
                <a:lnTo>
                  <a:pt x="8" y="50"/>
                </a:lnTo>
                <a:lnTo>
                  <a:pt x="2" y="52"/>
                </a:lnTo>
                <a:lnTo>
                  <a:pt x="2" y="58"/>
                </a:lnTo>
                <a:lnTo>
                  <a:pt x="2" y="58"/>
                </a:lnTo>
                <a:lnTo>
                  <a:pt x="4" y="60"/>
                </a:lnTo>
                <a:lnTo>
                  <a:pt x="12" y="66"/>
                </a:lnTo>
                <a:lnTo>
                  <a:pt x="32" y="80"/>
                </a:lnTo>
                <a:lnTo>
                  <a:pt x="50" y="92"/>
                </a:lnTo>
                <a:lnTo>
                  <a:pt x="56" y="96"/>
                </a:lnTo>
                <a:lnTo>
                  <a:pt x="56" y="98"/>
                </a:lnTo>
                <a:lnTo>
                  <a:pt x="56" y="98"/>
                </a:lnTo>
                <a:lnTo>
                  <a:pt x="56" y="98"/>
                </a:lnTo>
                <a:lnTo>
                  <a:pt x="52" y="100"/>
                </a:lnTo>
                <a:lnTo>
                  <a:pt x="46" y="98"/>
                </a:lnTo>
                <a:lnTo>
                  <a:pt x="30" y="94"/>
                </a:lnTo>
                <a:lnTo>
                  <a:pt x="8" y="88"/>
                </a:lnTo>
                <a:lnTo>
                  <a:pt x="8" y="88"/>
                </a:lnTo>
                <a:lnTo>
                  <a:pt x="2" y="92"/>
                </a:lnTo>
                <a:lnTo>
                  <a:pt x="0" y="96"/>
                </a:lnTo>
                <a:lnTo>
                  <a:pt x="2" y="98"/>
                </a:lnTo>
                <a:lnTo>
                  <a:pt x="4" y="100"/>
                </a:lnTo>
                <a:lnTo>
                  <a:pt x="4" y="100"/>
                </a:lnTo>
                <a:lnTo>
                  <a:pt x="18" y="104"/>
                </a:lnTo>
                <a:lnTo>
                  <a:pt x="38" y="110"/>
                </a:lnTo>
                <a:lnTo>
                  <a:pt x="54" y="114"/>
                </a:lnTo>
                <a:lnTo>
                  <a:pt x="60" y="116"/>
                </a:lnTo>
                <a:lnTo>
                  <a:pt x="60" y="118"/>
                </a:lnTo>
                <a:lnTo>
                  <a:pt x="60" y="118"/>
                </a:lnTo>
                <a:lnTo>
                  <a:pt x="52" y="120"/>
                </a:lnTo>
                <a:lnTo>
                  <a:pt x="38" y="124"/>
                </a:lnTo>
                <a:lnTo>
                  <a:pt x="22" y="126"/>
                </a:lnTo>
                <a:lnTo>
                  <a:pt x="22" y="126"/>
                </a:lnTo>
                <a:lnTo>
                  <a:pt x="20" y="128"/>
                </a:lnTo>
                <a:lnTo>
                  <a:pt x="14" y="134"/>
                </a:lnTo>
                <a:lnTo>
                  <a:pt x="14" y="136"/>
                </a:lnTo>
                <a:lnTo>
                  <a:pt x="16" y="138"/>
                </a:lnTo>
                <a:lnTo>
                  <a:pt x="18" y="138"/>
                </a:lnTo>
                <a:lnTo>
                  <a:pt x="26" y="138"/>
                </a:lnTo>
                <a:lnTo>
                  <a:pt x="26" y="138"/>
                </a:lnTo>
                <a:lnTo>
                  <a:pt x="54" y="134"/>
                </a:lnTo>
                <a:lnTo>
                  <a:pt x="64" y="134"/>
                </a:lnTo>
                <a:lnTo>
                  <a:pt x="76" y="134"/>
                </a:lnTo>
                <a:lnTo>
                  <a:pt x="76" y="134"/>
                </a:lnTo>
                <a:lnTo>
                  <a:pt x="92" y="138"/>
                </a:lnTo>
                <a:lnTo>
                  <a:pt x="110" y="146"/>
                </a:lnTo>
                <a:lnTo>
                  <a:pt x="128" y="152"/>
                </a:lnTo>
                <a:lnTo>
                  <a:pt x="140" y="154"/>
                </a:lnTo>
                <a:lnTo>
                  <a:pt x="140" y="154"/>
                </a:lnTo>
                <a:lnTo>
                  <a:pt x="148" y="156"/>
                </a:lnTo>
                <a:lnTo>
                  <a:pt x="156" y="160"/>
                </a:lnTo>
                <a:lnTo>
                  <a:pt x="182" y="176"/>
                </a:lnTo>
                <a:lnTo>
                  <a:pt x="210" y="192"/>
                </a:lnTo>
                <a:lnTo>
                  <a:pt x="222" y="198"/>
                </a:lnTo>
                <a:lnTo>
                  <a:pt x="234" y="204"/>
                </a:lnTo>
                <a:lnTo>
                  <a:pt x="234" y="204"/>
                </a:lnTo>
                <a:lnTo>
                  <a:pt x="264" y="216"/>
                </a:lnTo>
                <a:lnTo>
                  <a:pt x="302" y="234"/>
                </a:lnTo>
                <a:lnTo>
                  <a:pt x="340" y="248"/>
                </a:lnTo>
                <a:lnTo>
                  <a:pt x="354" y="254"/>
                </a:lnTo>
                <a:lnTo>
                  <a:pt x="364" y="256"/>
                </a:lnTo>
                <a:lnTo>
                  <a:pt x="364" y="256"/>
                </a:lnTo>
                <a:lnTo>
                  <a:pt x="386" y="258"/>
                </a:lnTo>
                <a:lnTo>
                  <a:pt x="414" y="266"/>
                </a:lnTo>
                <a:lnTo>
                  <a:pt x="442" y="274"/>
                </a:lnTo>
                <a:lnTo>
                  <a:pt x="458" y="282"/>
                </a:lnTo>
                <a:lnTo>
                  <a:pt x="458" y="282"/>
                </a:lnTo>
                <a:lnTo>
                  <a:pt x="478" y="290"/>
                </a:lnTo>
                <a:lnTo>
                  <a:pt x="512" y="306"/>
                </a:lnTo>
                <a:lnTo>
                  <a:pt x="542" y="320"/>
                </a:lnTo>
                <a:lnTo>
                  <a:pt x="560" y="328"/>
                </a:lnTo>
                <a:lnTo>
                  <a:pt x="560" y="328"/>
                </a:lnTo>
                <a:lnTo>
                  <a:pt x="566" y="332"/>
                </a:lnTo>
                <a:lnTo>
                  <a:pt x="570" y="336"/>
                </a:lnTo>
                <a:lnTo>
                  <a:pt x="576" y="336"/>
                </a:lnTo>
                <a:lnTo>
                  <a:pt x="586" y="336"/>
                </a:lnTo>
                <a:lnTo>
                  <a:pt x="586" y="336"/>
                </a:lnTo>
                <a:lnTo>
                  <a:pt x="594" y="338"/>
                </a:lnTo>
                <a:lnTo>
                  <a:pt x="600" y="344"/>
                </a:lnTo>
                <a:lnTo>
                  <a:pt x="606" y="350"/>
                </a:lnTo>
                <a:lnTo>
                  <a:pt x="618" y="358"/>
                </a:lnTo>
                <a:lnTo>
                  <a:pt x="618" y="358"/>
                </a:lnTo>
                <a:lnTo>
                  <a:pt x="626" y="364"/>
                </a:lnTo>
                <a:lnTo>
                  <a:pt x="634" y="374"/>
                </a:lnTo>
                <a:lnTo>
                  <a:pt x="650" y="402"/>
                </a:lnTo>
                <a:lnTo>
                  <a:pt x="668" y="430"/>
                </a:lnTo>
                <a:lnTo>
                  <a:pt x="676" y="442"/>
                </a:lnTo>
                <a:lnTo>
                  <a:pt x="686" y="448"/>
                </a:lnTo>
                <a:lnTo>
                  <a:pt x="686" y="448"/>
                </a:lnTo>
                <a:lnTo>
                  <a:pt x="686" y="470"/>
                </a:lnTo>
                <a:lnTo>
                  <a:pt x="688" y="522"/>
                </a:lnTo>
                <a:lnTo>
                  <a:pt x="690" y="552"/>
                </a:lnTo>
                <a:lnTo>
                  <a:pt x="692" y="584"/>
                </a:lnTo>
                <a:lnTo>
                  <a:pt x="698" y="610"/>
                </a:lnTo>
                <a:lnTo>
                  <a:pt x="704" y="632"/>
                </a:lnTo>
                <a:lnTo>
                  <a:pt x="704" y="632"/>
                </a:lnTo>
                <a:lnTo>
                  <a:pt x="710" y="650"/>
                </a:lnTo>
                <a:lnTo>
                  <a:pt x="716" y="670"/>
                </a:lnTo>
                <a:lnTo>
                  <a:pt x="718" y="688"/>
                </a:lnTo>
                <a:lnTo>
                  <a:pt x="720" y="704"/>
                </a:lnTo>
                <a:lnTo>
                  <a:pt x="720" y="722"/>
                </a:lnTo>
                <a:lnTo>
                  <a:pt x="718" y="736"/>
                </a:lnTo>
                <a:lnTo>
                  <a:pt x="716" y="750"/>
                </a:lnTo>
                <a:lnTo>
                  <a:pt x="714" y="760"/>
                </a:lnTo>
                <a:lnTo>
                  <a:pt x="714" y="760"/>
                </a:lnTo>
                <a:lnTo>
                  <a:pt x="706" y="792"/>
                </a:lnTo>
                <a:lnTo>
                  <a:pt x="698" y="840"/>
                </a:lnTo>
                <a:lnTo>
                  <a:pt x="692" y="886"/>
                </a:lnTo>
                <a:lnTo>
                  <a:pt x="690" y="916"/>
                </a:lnTo>
                <a:lnTo>
                  <a:pt x="690" y="916"/>
                </a:lnTo>
                <a:lnTo>
                  <a:pt x="690" y="984"/>
                </a:lnTo>
                <a:lnTo>
                  <a:pt x="690" y="1024"/>
                </a:lnTo>
                <a:lnTo>
                  <a:pt x="688" y="1042"/>
                </a:lnTo>
                <a:lnTo>
                  <a:pt x="686" y="1054"/>
                </a:lnTo>
                <a:lnTo>
                  <a:pt x="686" y="1054"/>
                </a:lnTo>
                <a:lnTo>
                  <a:pt x="684" y="1064"/>
                </a:lnTo>
                <a:lnTo>
                  <a:pt x="684" y="1076"/>
                </a:lnTo>
                <a:lnTo>
                  <a:pt x="682" y="1100"/>
                </a:lnTo>
                <a:lnTo>
                  <a:pt x="680" y="1120"/>
                </a:lnTo>
                <a:lnTo>
                  <a:pt x="678" y="1130"/>
                </a:lnTo>
                <a:lnTo>
                  <a:pt x="674" y="1136"/>
                </a:lnTo>
                <a:lnTo>
                  <a:pt x="674" y="1136"/>
                </a:lnTo>
                <a:lnTo>
                  <a:pt x="670" y="1144"/>
                </a:lnTo>
                <a:lnTo>
                  <a:pt x="666" y="1154"/>
                </a:lnTo>
                <a:lnTo>
                  <a:pt x="660" y="1178"/>
                </a:lnTo>
                <a:lnTo>
                  <a:pt x="652" y="1202"/>
                </a:lnTo>
                <a:lnTo>
                  <a:pt x="646" y="1220"/>
                </a:lnTo>
                <a:lnTo>
                  <a:pt x="646" y="1220"/>
                </a:lnTo>
                <a:lnTo>
                  <a:pt x="642" y="1232"/>
                </a:lnTo>
                <a:lnTo>
                  <a:pt x="638" y="1250"/>
                </a:lnTo>
                <a:lnTo>
                  <a:pt x="630" y="1298"/>
                </a:lnTo>
                <a:lnTo>
                  <a:pt x="624" y="1348"/>
                </a:lnTo>
                <a:lnTo>
                  <a:pt x="620" y="1380"/>
                </a:lnTo>
                <a:lnTo>
                  <a:pt x="620" y="1380"/>
                </a:lnTo>
                <a:lnTo>
                  <a:pt x="620" y="1408"/>
                </a:lnTo>
                <a:lnTo>
                  <a:pt x="620" y="1444"/>
                </a:lnTo>
                <a:lnTo>
                  <a:pt x="620" y="1478"/>
                </a:lnTo>
                <a:lnTo>
                  <a:pt x="620" y="1492"/>
                </a:lnTo>
                <a:lnTo>
                  <a:pt x="616" y="1500"/>
                </a:lnTo>
                <a:lnTo>
                  <a:pt x="616" y="1500"/>
                </a:lnTo>
                <a:lnTo>
                  <a:pt x="596" y="1540"/>
                </a:lnTo>
                <a:lnTo>
                  <a:pt x="586" y="1560"/>
                </a:lnTo>
                <a:lnTo>
                  <a:pt x="582" y="1570"/>
                </a:lnTo>
                <a:lnTo>
                  <a:pt x="582" y="1576"/>
                </a:lnTo>
                <a:lnTo>
                  <a:pt x="582" y="1576"/>
                </a:lnTo>
                <a:lnTo>
                  <a:pt x="592" y="1604"/>
                </a:lnTo>
                <a:lnTo>
                  <a:pt x="596" y="1618"/>
                </a:lnTo>
                <a:lnTo>
                  <a:pt x="598" y="1628"/>
                </a:lnTo>
                <a:lnTo>
                  <a:pt x="598" y="1628"/>
                </a:lnTo>
                <a:lnTo>
                  <a:pt x="600" y="1634"/>
                </a:lnTo>
                <a:lnTo>
                  <a:pt x="606" y="1640"/>
                </a:lnTo>
                <a:lnTo>
                  <a:pt x="622" y="1658"/>
                </a:lnTo>
                <a:lnTo>
                  <a:pt x="622" y="1658"/>
                </a:lnTo>
                <a:lnTo>
                  <a:pt x="634" y="1670"/>
                </a:lnTo>
                <a:lnTo>
                  <a:pt x="652" y="1684"/>
                </a:lnTo>
                <a:lnTo>
                  <a:pt x="670" y="1696"/>
                </a:lnTo>
                <a:lnTo>
                  <a:pt x="678" y="1698"/>
                </a:lnTo>
                <a:lnTo>
                  <a:pt x="684" y="1700"/>
                </a:lnTo>
                <a:lnTo>
                  <a:pt x="684" y="1700"/>
                </a:lnTo>
                <a:lnTo>
                  <a:pt x="734" y="1700"/>
                </a:lnTo>
                <a:lnTo>
                  <a:pt x="762" y="1698"/>
                </a:lnTo>
                <a:lnTo>
                  <a:pt x="772" y="1696"/>
                </a:lnTo>
                <a:lnTo>
                  <a:pt x="774" y="1694"/>
                </a:lnTo>
                <a:lnTo>
                  <a:pt x="774" y="1692"/>
                </a:lnTo>
                <a:lnTo>
                  <a:pt x="774" y="1692"/>
                </a:lnTo>
                <a:lnTo>
                  <a:pt x="776" y="1682"/>
                </a:lnTo>
                <a:lnTo>
                  <a:pt x="774" y="1670"/>
                </a:lnTo>
                <a:lnTo>
                  <a:pt x="770" y="1656"/>
                </a:lnTo>
                <a:lnTo>
                  <a:pt x="756" y="1636"/>
                </a:lnTo>
                <a:lnTo>
                  <a:pt x="756" y="1636"/>
                </a:lnTo>
                <a:lnTo>
                  <a:pt x="742" y="1616"/>
                </a:lnTo>
                <a:lnTo>
                  <a:pt x="734" y="1604"/>
                </a:lnTo>
                <a:lnTo>
                  <a:pt x="730" y="1596"/>
                </a:lnTo>
                <a:lnTo>
                  <a:pt x="730" y="1596"/>
                </a:lnTo>
                <a:lnTo>
                  <a:pt x="726" y="1574"/>
                </a:lnTo>
                <a:lnTo>
                  <a:pt x="724" y="1554"/>
                </a:lnTo>
                <a:lnTo>
                  <a:pt x="724" y="1540"/>
                </a:lnTo>
                <a:lnTo>
                  <a:pt x="724" y="1540"/>
                </a:lnTo>
                <a:lnTo>
                  <a:pt x="728" y="1522"/>
                </a:lnTo>
                <a:lnTo>
                  <a:pt x="738" y="1490"/>
                </a:lnTo>
                <a:lnTo>
                  <a:pt x="750" y="1452"/>
                </a:lnTo>
                <a:lnTo>
                  <a:pt x="760" y="1412"/>
                </a:lnTo>
                <a:lnTo>
                  <a:pt x="760" y="1412"/>
                </a:lnTo>
                <a:lnTo>
                  <a:pt x="770" y="1352"/>
                </a:lnTo>
                <a:lnTo>
                  <a:pt x="780" y="1314"/>
                </a:lnTo>
                <a:lnTo>
                  <a:pt x="780" y="1314"/>
                </a:lnTo>
                <a:lnTo>
                  <a:pt x="792" y="1246"/>
                </a:lnTo>
                <a:lnTo>
                  <a:pt x="800" y="1208"/>
                </a:lnTo>
                <a:lnTo>
                  <a:pt x="806" y="1184"/>
                </a:lnTo>
                <a:lnTo>
                  <a:pt x="806" y="1184"/>
                </a:lnTo>
                <a:lnTo>
                  <a:pt x="820" y="1156"/>
                </a:lnTo>
                <a:lnTo>
                  <a:pt x="844" y="1112"/>
                </a:lnTo>
                <a:lnTo>
                  <a:pt x="866" y="1068"/>
                </a:lnTo>
                <a:lnTo>
                  <a:pt x="878" y="1044"/>
                </a:lnTo>
                <a:lnTo>
                  <a:pt x="878" y="1044"/>
                </a:lnTo>
                <a:lnTo>
                  <a:pt x="878" y="1050"/>
                </a:lnTo>
                <a:lnTo>
                  <a:pt x="876" y="1072"/>
                </a:lnTo>
                <a:lnTo>
                  <a:pt x="874" y="1100"/>
                </a:lnTo>
                <a:lnTo>
                  <a:pt x="874" y="1120"/>
                </a:lnTo>
                <a:lnTo>
                  <a:pt x="874" y="1120"/>
                </a:lnTo>
                <a:lnTo>
                  <a:pt x="882" y="1162"/>
                </a:lnTo>
                <a:lnTo>
                  <a:pt x="886" y="1190"/>
                </a:lnTo>
                <a:lnTo>
                  <a:pt x="886" y="1214"/>
                </a:lnTo>
                <a:lnTo>
                  <a:pt x="886" y="1214"/>
                </a:lnTo>
                <a:lnTo>
                  <a:pt x="884" y="1268"/>
                </a:lnTo>
                <a:lnTo>
                  <a:pt x="882" y="1330"/>
                </a:lnTo>
                <a:lnTo>
                  <a:pt x="882" y="1330"/>
                </a:lnTo>
                <a:lnTo>
                  <a:pt x="884" y="1344"/>
                </a:lnTo>
                <a:lnTo>
                  <a:pt x="886" y="1362"/>
                </a:lnTo>
                <a:lnTo>
                  <a:pt x="892" y="1402"/>
                </a:lnTo>
                <a:lnTo>
                  <a:pt x="898" y="1438"/>
                </a:lnTo>
                <a:lnTo>
                  <a:pt x="898" y="1450"/>
                </a:lnTo>
                <a:lnTo>
                  <a:pt x="898" y="1456"/>
                </a:lnTo>
                <a:lnTo>
                  <a:pt x="898" y="1456"/>
                </a:lnTo>
                <a:lnTo>
                  <a:pt x="894" y="1466"/>
                </a:lnTo>
                <a:lnTo>
                  <a:pt x="894" y="1478"/>
                </a:lnTo>
                <a:lnTo>
                  <a:pt x="894" y="1492"/>
                </a:lnTo>
                <a:lnTo>
                  <a:pt x="894" y="1492"/>
                </a:lnTo>
                <a:lnTo>
                  <a:pt x="890" y="1512"/>
                </a:lnTo>
                <a:lnTo>
                  <a:pt x="886" y="1528"/>
                </a:lnTo>
                <a:lnTo>
                  <a:pt x="884" y="1540"/>
                </a:lnTo>
                <a:lnTo>
                  <a:pt x="884" y="1540"/>
                </a:lnTo>
                <a:lnTo>
                  <a:pt x="882" y="1554"/>
                </a:lnTo>
                <a:lnTo>
                  <a:pt x="882" y="1568"/>
                </a:lnTo>
                <a:lnTo>
                  <a:pt x="884" y="1576"/>
                </a:lnTo>
                <a:lnTo>
                  <a:pt x="886" y="1582"/>
                </a:lnTo>
                <a:lnTo>
                  <a:pt x="892" y="1586"/>
                </a:lnTo>
                <a:lnTo>
                  <a:pt x="900" y="1588"/>
                </a:lnTo>
                <a:lnTo>
                  <a:pt x="900" y="1588"/>
                </a:lnTo>
                <a:lnTo>
                  <a:pt x="928" y="1590"/>
                </a:lnTo>
                <a:lnTo>
                  <a:pt x="962" y="1596"/>
                </a:lnTo>
                <a:lnTo>
                  <a:pt x="992" y="1602"/>
                </a:lnTo>
                <a:lnTo>
                  <a:pt x="1002" y="1606"/>
                </a:lnTo>
                <a:lnTo>
                  <a:pt x="1010" y="1610"/>
                </a:lnTo>
                <a:lnTo>
                  <a:pt x="1010" y="1610"/>
                </a:lnTo>
                <a:lnTo>
                  <a:pt x="1018" y="1612"/>
                </a:lnTo>
                <a:lnTo>
                  <a:pt x="1030" y="1616"/>
                </a:lnTo>
                <a:lnTo>
                  <a:pt x="1046" y="1618"/>
                </a:lnTo>
                <a:lnTo>
                  <a:pt x="1064" y="1620"/>
                </a:lnTo>
                <a:lnTo>
                  <a:pt x="1082" y="1620"/>
                </a:lnTo>
                <a:lnTo>
                  <a:pt x="1096" y="1618"/>
                </a:lnTo>
                <a:lnTo>
                  <a:pt x="1102" y="1614"/>
                </a:lnTo>
                <a:lnTo>
                  <a:pt x="1106" y="1612"/>
                </a:lnTo>
                <a:lnTo>
                  <a:pt x="1110" y="1608"/>
                </a:lnTo>
                <a:lnTo>
                  <a:pt x="1110" y="1602"/>
                </a:lnTo>
                <a:lnTo>
                  <a:pt x="1110" y="1602"/>
                </a:lnTo>
                <a:lnTo>
                  <a:pt x="1108" y="1590"/>
                </a:lnTo>
                <a:lnTo>
                  <a:pt x="1100" y="1580"/>
                </a:lnTo>
                <a:lnTo>
                  <a:pt x="1092" y="1570"/>
                </a:lnTo>
                <a:lnTo>
                  <a:pt x="1082" y="1562"/>
                </a:lnTo>
                <a:lnTo>
                  <a:pt x="1064" y="1550"/>
                </a:lnTo>
                <a:lnTo>
                  <a:pt x="1054" y="1546"/>
                </a:lnTo>
                <a:lnTo>
                  <a:pt x="1054" y="1546"/>
                </a:lnTo>
                <a:lnTo>
                  <a:pt x="1034" y="1528"/>
                </a:lnTo>
                <a:lnTo>
                  <a:pt x="1022" y="1516"/>
                </a:lnTo>
                <a:lnTo>
                  <a:pt x="1018" y="1510"/>
                </a:lnTo>
                <a:lnTo>
                  <a:pt x="1016" y="1506"/>
                </a:lnTo>
                <a:lnTo>
                  <a:pt x="1016" y="1506"/>
                </a:lnTo>
                <a:lnTo>
                  <a:pt x="1008" y="1458"/>
                </a:lnTo>
                <a:lnTo>
                  <a:pt x="1002" y="1420"/>
                </a:lnTo>
                <a:lnTo>
                  <a:pt x="1000" y="1390"/>
                </a:lnTo>
                <a:lnTo>
                  <a:pt x="1000" y="1390"/>
                </a:lnTo>
                <a:lnTo>
                  <a:pt x="998" y="1326"/>
                </a:lnTo>
                <a:lnTo>
                  <a:pt x="996" y="1282"/>
                </a:lnTo>
                <a:lnTo>
                  <a:pt x="994" y="1234"/>
                </a:lnTo>
                <a:lnTo>
                  <a:pt x="994" y="1234"/>
                </a:lnTo>
                <a:lnTo>
                  <a:pt x="992" y="1210"/>
                </a:lnTo>
                <a:lnTo>
                  <a:pt x="992" y="1188"/>
                </a:lnTo>
                <a:lnTo>
                  <a:pt x="996" y="1154"/>
                </a:lnTo>
                <a:lnTo>
                  <a:pt x="1000" y="1134"/>
                </a:lnTo>
                <a:lnTo>
                  <a:pt x="1004" y="1124"/>
                </a:lnTo>
                <a:lnTo>
                  <a:pt x="1004" y="1124"/>
                </a:lnTo>
                <a:lnTo>
                  <a:pt x="1012" y="1046"/>
                </a:lnTo>
                <a:lnTo>
                  <a:pt x="1018" y="990"/>
                </a:lnTo>
                <a:lnTo>
                  <a:pt x="1020" y="954"/>
                </a:lnTo>
                <a:lnTo>
                  <a:pt x="1020" y="954"/>
                </a:lnTo>
                <a:lnTo>
                  <a:pt x="1016" y="914"/>
                </a:lnTo>
                <a:lnTo>
                  <a:pt x="1008" y="854"/>
                </a:lnTo>
                <a:lnTo>
                  <a:pt x="996" y="774"/>
                </a:lnTo>
                <a:lnTo>
                  <a:pt x="996" y="774"/>
                </a:lnTo>
                <a:lnTo>
                  <a:pt x="998" y="766"/>
                </a:lnTo>
                <a:lnTo>
                  <a:pt x="1002" y="760"/>
                </a:lnTo>
                <a:lnTo>
                  <a:pt x="1004" y="758"/>
                </a:lnTo>
                <a:lnTo>
                  <a:pt x="1008" y="758"/>
                </a:lnTo>
                <a:lnTo>
                  <a:pt x="1008" y="758"/>
                </a:lnTo>
                <a:lnTo>
                  <a:pt x="1024" y="754"/>
                </a:lnTo>
                <a:lnTo>
                  <a:pt x="1028" y="752"/>
                </a:lnTo>
                <a:lnTo>
                  <a:pt x="1030" y="746"/>
                </a:lnTo>
                <a:lnTo>
                  <a:pt x="1030" y="746"/>
                </a:lnTo>
                <a:lnTo>
                  <a:pt x="1028" y="734"/>
                </a:lnTo>
                <a:lnTo>
                  <a:pt x="1022" y="714"/>
                </a:lnTo>
                <a:lnTo>
                  <a:pt x="1016" y="688"/>
                </a:lnTo>
                <a:lnTo>
                  <a:pt x="1010" y="664"/>
                </a:lnTo>
                <a:lnTo>
                  <a:pt x="1010" y="664"/>
                </a:lnTo>
                <a:lnTo>
                  <a:pt x="994" y="570"/>
                </a:lnTo>
                <a:lnTo>
                  <a:pt x="984" y="516"/>
                </a:lnTo>
                <a:lnTo>
                  <a:pt x="980" y="486"/>
                </a:lnTo>
                <a:lnTo>
                  <a:pt x="980" y="486"/>
                </a:lnTo>
                <a:lnTo>
                  <a:pt x="978" y="466"/>
                </a:lnTo>
                <a:lnTo>
                  <a:pt x="972" y="442"/>
                </a:lnTo>
                <a:lnTo>
                  <a:pt x="964" y="412"/>
                </a:lnTo>
                <a:lnTo>
                  <a:pt x="964" y="412"/>
                </a:lnTo>
                <a:lnTo>
                  <a:pt x="986" y="404"/>
                </a:lnTo>
                <a:lnTo>
                  <a:pt x="1002" y="398"/>
                </a:lnTo>
                <a:lnTo>
                  <a:pt x="1010" y="396"/>
                </a:lnTo>
                <a:lnTo>
                  <a:pt x="1014" y="396"/>
                </a:lnTo>
                <a:lnTo>
                  <a:pt x="1014" y="396"/>
                </a:lnTo>
                <a:lnTo>
                  <a:pt x="1040" y="404"/>
                </a:lnTo>
                <a:lnTo>
                  <a:pt x="1054" y="406"/>
                </a:lnTo>
                <a:lnTo>
                  <a:pt x="1062" y="404"/>
                </a:lnTo>
                <a:lnTo>
                  <a:pt x="1070" y="404"/>
                </a:lnTo>
                <a:lnTo>
                  <a:pt x="1070" y="404"/>
                </a:lnTo>
                <a:lnTo>
                  <a:pt x="1106" y="394"/>
                </a:lnTo>
                <a:lnTo>
                  <a:pt x="1120" y="390"/>
                </a:lnTo>
                <a:lnTo>
                  <a:pt x="1130" y="388"/>
                </a:lnTo>
                <a:lnTo>
                  <a:pt x="1130" y="388"/>
                </a:lnTo>
                <a:lnTo>
                  <a:pt x="1150" y="392"/>
                </a:lnTo>
                <a:lnTo>
                  <a:pt x="1162" y="392"/>
                </a:lnTo>
                <a:lnTo>
                  <a:pt x="1170" y="392"/>
                </a:lnTo>
                <a:lnTo>
                  <a:pt x="1170" y="392"/>
                </a:lnTo>
                <a:lnTo>
                  <a:pt x="1180" y="392"/>
                </a:lnTo>
                <a:lnTo>
                  <a:pt x="1194" y="392"/>
                </a:lnTo>
                <a:lnTo>
                  <a:pt x="1208" y="390"/>
                </a:lnTo>
                <a:lnTo>
                  <a:pt x="1212" y="390"/>
                </a:lnTo>
                <a:lnTo>
                  <a:pt x="1214" y="388"/>
                </a:lnTo>
                <a:lnTo>
                  <a:pt x="1214" y="388"/>
                </a:lnTo>
                <a:lnTo>
                  <a:pt x="1212" y="384"/>
                </a:lnTo>
                <a:lnTo>
                  <a:pt x="1210" y="384"/>
                </a:lnTo>
                <a:lnTo>
                  <a:pt x="1204" y="382"/>
                </a:lnTo>
                <a:lnTo>
                  <a:pt x="1192" y="380"/>
                </a:lnTo>
                <a:lnTo>
                  <a:pt x="1192" y="380"/>
                </a:lnTo>
                <a:lnTo>
                  <a:pt x="1186" y="376"/>
                </a:lnTo>
                <a:lnTo>
                  <a:pt x="1186" y="374"/>
                </a:lnTo>
                <a:lnTo>
                  <a:pt x="1186" y="374"/>
                </a:lnTo>
                <a:lnTo>
                  <a:pt x="1194" y="374"/>
                </a:lnTo>
                <a:lnTo>
                  <a:pt x="1194" y="374"/>
                </a:lnTo>
                <a:lnTo>
                  <a:pt x="1212" y="372"/>
                </a:lnTo>
                <a:lnTo>
                  <a:pt x="1216" y="370"/>
                </a:lnTo>
                <a:lnTo>
                  <a:pt x="1216" y="366"/>
                </a:lnTo>
                <a:lnTo>
                  <a:pt x="1216" y="366"/>
                </a:lnTo>
                <a:lnTo>
                  <a:pt x="1214" y="364"/>
                </a:lnTo>
                <a:lnTo>
                  <a:pt x="1208" y="362"/>
                </a:lnTo>
                <a:lnTo>
                  <a:pt x="1200" y="362"/>
                </a:lnTo>
                <a:lnTo>
                  <a:pt x="1200" y="362"/>
                </a:lnTo>
                <a:lnTo>
                  <a:pt x="1186" y="360"/>
                </a:lnTo>
                <a:lnTo>
                  <a:pt x="1186" y="360"/>
                </a:lnTo>
                <a:lnTo>
                  <a:pt x="1186" y="358"/>
                </a:lnTo>
                <a:lnTo>
                  <a:pt x="1198" y="356"/>
                </a:lnTo>
                <a:lnTo>
                  <a:pt x="1198" y="356"/>
                </a:lnTo>
                <a:lnTo>
                  <a:pt x="1212" y="352"/>
                </a:lnTo>
                <a:lnTo>
                  <a:pt x="1218" y="348"/>
                </a:lnTo>
                <a:lnTo>
                  <a:pt x="1220" y="346"/>
                </a:lnTo>
                <a:lnTo>
                  <a:pt x="1218" y="346"/>
                </a:lnTo>
                <a:lnTo>
                  <a:pt x="1218" y="346"/>
                </a:lnTo>
                <a:lnTo>
                  <a:pt x="1214" y="342"/>
                </a:lnTo>
                <a:lnTo>
                  <a:pt x="1206" y="342"/>
                </a:lnTo>
                <a:lnTo>
                  <a:pt x="1196" y="342"/>
                </a:lnTo>
                <a:lnTo>
                  <a:pt x="1196" y="342"/>
                </a:lnTo>
                <a:lnTo>
                  <a:pt x="1186" y="342"/>
                </a:lnTo>
                <a:lnTo>
                  <a:pt x="1186" y="342"/>
                </a:lnTo>
                <a:lnTo>
                  <a:pt x="1186" y="342"/>
                </a:lnTo>
                <a:lnTo>
                  <a:pt x="1180" y="342"/>
                </a:lnTo>
                <a:lnTo>
                  <a:pt x="1178" y="340"/>
                </a:lnTo>
                <a:lnTo>
                  <a:pt x="1180" y="340"/>
                </a:lnTo>
                <a:lnTo>
                  <a:pt x="1188" y="334"/>
                </a:lnTo>
                <a:lnTo>
                  <a:pt x="1188" y="334"/>
                </a:lnTo>
                <a:lnTo>
                  <a:pt x="1200" y="328"/>
                </a:lnTo>
                <a:lnTo>
                  <a:pt x="1204" y="324"/>
                </a:lnTo>
                <a:lnTo>
                  <a:pt x="1204" y="320"/>
                </a:lnTo>
                <a:lnTo>
                  <a:pt x="1202" y="318"/>
                </a:lnTo>
                <a:lnTo>
                  <a:pt x="1202" y="318"/>
                </a:lnTo>
                <a:lnTo>
                  <a:pt x="1196" y="318"/>
                </a:lnTo>
                <a:lnTo>
                  <a:pt x="1188" y="320"/>
                </a:lnTo>
                <a:lnTo>
                  <a:pt x="1172" y="328"/>
                </a:lnTo>
                <a:lnTo>
                  <a:pt x="1172" y="328"/>
                </a:lnTo>
                <a:lnTo>
                  <a:pt x="1164" y="330"/>
                </a:lnTo>
                <a:lnTo>
                  <a:pt x="1158" y="330"/>
                </a:lnTo>
                <a:lnTo>
                  <a:pt x="1154" y="330"/>
                </a:lnTo>
                <a:lnTo>
                  <a:pt x="1152" y="326"/>
                </a:lnTo>
                <a:lnTo>
                  <a:pt x="1152" y="322"/>
                </a:lnTo>
                <a:lnTo>
                  <a:pt x="1154" y="316"/>
                </a:lnTo>
                <a:lnTo>
                  <a:pt x="1154" y="316"/>
                </a:lnTo>
                <a:lnTo>
                  <a:pt x="1156" y="304"/>
                </a:lnTo>
                <a:lnTo>
                  <a:pt x="1156" y="296"/>
                </a:lnTo>
                <a:lnTo>
                  <a:pt x="1154" y="292"/>
                </a:lnTo>
                <a:lnTo>
                  <a:pt x="1152" y="290"/>
                </a:lnTo>
                <a:lnTo>
                  <a:pt x="1152" y="290"/>
                </a:lnTo>
                <a:lnTo>
                  <a:pt x="1148" y="292"/>
                </a:lnTo>
                <a:lnTo>
                  <a:pt x="1148" y="298"/>
                </a:lnTo>
                <a:lnTo>
                  <a:pt x="1146" y="304"/>
                </a:lnTo>
                <a:lnTo>
                  <a:pt x="1140" y="310"/>
                </a:lnTo>
                <a:lnTo>
                  <a:pt x="1140" y="310"/>
                </a:lnTo>
                <a:lnTo>
                  <a:pt x="1136" y="318"/>
                </a:lnTo>
                <a:lnTo>
                  <a:pt x="1132" y="328"/>
                </a:lnTo>
                <a:lnTo>
                  <a:pt x="1128" y="338"/>
                </a:lnTo>
                <a:lnTo>
                  <a:pt x="1128" y="340"/>
                </a:lnTo>
                <a:lnTo>
                  <a:pt x="1124" y="342"/>
                </a:lnTo>
                <a:lnTo>
                  <a:pt x="1124" y="342"/>
                </a:lnTo>
                <a:lnTo>
                  <a:pt x="1120" y="344"/>
                </a:lnTo>
                <a:lnTo>
                  <a:pt x="1114" y="348"/>
                </a:lnTo>
                <a:lnTo>
                  <a:pt x="1110" y="350"/>
                </a:lnTo>
                <a:lnTo>
                  <a:pt x="1102" y="350"/>
                </a:lnTo>
                <a:lnTo>
                  <a:pt x="1090" y="350"/>
                </a:lnTo>
                <a:lnTo>
                  <a:pt x="1076" y="346"/>
                </a:lnTo>
                <a:lnTo>
                  <a:pt x="1076" y="346"/>
                </a:lnTo>
                <a:lnTo>
                  <a:pt x="1038" y="338"/>
                </a:lnTo>
                <a:lnTo>
                  <a:pt x="1030" y="336"/>
                </a:lnTo>
                <a:lnTo>
                  <a:pt x="1018" y="330"/>
                </a:lnTo>
                <a:lnTo>
                  <a:pt x="1018" y="330"/>
                </a:lnTo>
                <a:lnTo>
                  <a:pt x="1002" y="324"/>
                </a:lnTo>
                <a:lnTo>
                  <a:pt x="988" y="320"/>
                </a:lnTo>
                <a:lnTo>
                  <a:pt x="972" y="318"/>
                </a:lnTo>
                <a:lnTo>
                  <a:pt x="972" y="318"/>
                </a:lnTo>
                <a:lnTo>
                  <a:pt x="960" y="312"/>
                </a:lnTo>
                <a:lnTo>
                  <a:pt x="950" y="310"/>
                </a:lnTo>
                <a:lnTo>
                  <a:pt x="944" y="308"/>
                </a:lnTo>
                <a:lnTo>
                  <a:pt x="944" y="308"/>
                </a:lnTo>
                <a:lnTo>
                  <a:pt x="940" y="306"/>
                </a:lnTo>
                <a:lnTo>
                  <a:pt x="934" y="300"/>
                </a:lnTo>
                <a:lnTo>
                  <a:pt x="928" y="294"/>
                </a:lnTo>
                <a:lnTo>
                  <a:pt x="918" y="286"/>
                </a:lnTo>
                <a:lnTo>
                  <a:pt x="918" y="286"/>
                </a:lnTo>
                <a:lnTo>
                  <a:pt x="896" y="274"/>
                </a:lnTo>
                <a:lnTo>
                  <a:pt x="874" y="262"/>
                </a:lnTo>
                <a:lnTo>
                  <a:pt x="874" y="262"/>
                </a:lnTo>
                <a:lnTo>
                  <a:pt x="864" y="256"/>
                </a:lnTo>
                <a:lnTo>
                  <a:pt x="854" y="248"/>
                </a:lnTo>
                <a:lnTo>
                  <a:pt x="848" y="242"/>
                </a:lnTo>
                <a:lnTo>
                  <a:pt x="844" y="236"/>
                </a:lnTo>
                <a:lnTo>
                  <a:pt x="842" y="226"/>
                </a:lnTo>
                <a:lnTo>
                  <a:pt x="840" y="216"/>
                </a:lnTo>
                <a:lnTo>
                  <a:pt x="840" y="216"/>
                </a:lnTo>
                <a:lnTo>
                  <a:pt x="842" y="206"/>
                </a:lnTo>
                <a:lnTo>
                  <a:pt x="844" y="198"/>
                </a:lnTo>
                <a:lnTo>
                  <a:pt x="846" y="192"/>
                </a:lnTo>
                <a:lnTo>
                  <a:pt x="848" y="186"/>
                </a:lnTo>
                <a:lnTo>
                  <a:pt x="854" y="180"/>
                </a:lnTo>
                <a:lnTo>
                  <a:pt x="862" y="172"/>
                </a:lnTo>
                <a:lnTo>
                  <a:pt x="862" y="172"/>
                </a:lnTo>
                <a:lnTo>
                  <a:pt x="868" y="166"/>
                </a:lnTo>
                <a:lnTo>
                  <a:pt x="872" y="158"/>
                </a:lnTo>
                <a:lnTo>
                  <a:pt x="874" y="150"/>
                </a:lnTo>
                <a:lnTo>
                  <a:pt x="874" y="140"/>
                </a:lnTo>
                <a:lnTo>
                  <a:pt x="874" y="140"/>
                </a:lnTo>
                <a:lnTo>
                  <a:pt x="870" y="124"/>
                </a:lnTo>
                <a:lnTo>
                  <a:pt x="866" y="114"/>
                </a:lnTo>
                <a:lnTo>
                  <a:pt x="866" y="114"/>
                </a:lnTo>
                <a:lnTo>
                  <a:pt x="858" y="104"/>
                </a:lnTo>
                <a:lnTo>
                  <a:pt x="854" y="98"/>
                </a:lnTo>
                <a:lnTo>
                  <a:pt x="854" y="98"/>
                </a:lnTo>
                <a:lnTo>
                  <a:pt x="854" y="90"/>
                </a:lnTo>
                <a:lnTo>
                  <a:pt x="852" y="82"/>
                </a:lnTo>
                <a:lnTo>
                  <a:pt x="850" y="80"/>
                </a:lnTo>
                <a:lnTo>
                  <a:pt x="846" y="76"/>
                </a:lnTo>
                <a:lnTo>
                  <a:pt x="846" y="76"/>
                </a:lnTo>
                <a:lnTo>
                  <a:pt x="836" y="70"/>
                </a:lnTo>
                <a:lnTo>
                  <a:pt x="826" y="60"/>
                </a:lnTo>
                <a:lnTo>
                  <a:pt x="826" y="60"/>
                </a:lnTo>
                <a:lnTo>
                  <a:pt x="812" y="48"/>
                </a:lnTo>
                <a:lnTo>
                  <a:pt x="806" y="44"/>
                </a:lnTo>
                <a:lnTo>
                  <a:pt x="806" y="44"/>
                </a:lnTo>
                <a:lnTo>
                  <a:pt x="800" y="36"/>
                </a:lnTo>
                <a:lnTo>
                  <a:pt x="796" y="28"/>
                </a:lnTo>
                <a:lnTo>
                  <a:pt x="796" y="24"/>
                </a:lnTo>
                <a:lnTo>
                  <a:pt x="796" y="20"/>
                </a:lnTo>
                <a:lnTo>
                  <a:pt x="796" y="20"/>
                </a:lnTo>
                <a:lnTo>
                  <a:pt x="794" y="22"/>
                </a:lnTo>
                <a:lnTo>
                  <a:pt x="792" y="24"/>
                </a:lnTo>
                <a:lnTo>
                  <a:pt x="790" y="28"/>
                </a:lnTo>
                <a:lnTo>
                  <a:pt x="790" y="28"/>
                </a:lnTo>
                <a:lnTo>
                  <a:pt x="788" y="26"/>
                </a:lnTo>
                <a:lnTo>
                  <a:pt x="786" y="22"/>
                </a:lnTo>
                <a:lnTo>
                  <a:pt x="782" y="14"/>
                </a:lnTo>
                <a:lnTo>
                  <a:pt x="782" y="8"/>
                </a:lnTo>
                <a:lnTo>
                  <a:pt x="784" y="0"/>
                </a:lnTo>
                <a:lnTo>
                  <a:pt x="784" y="0"/>
                </a:lnTo>
                <a:lnTo>
                  <a:pt x="780" y="12"/>
                </a:lnTo>
                <a:lnTo>
                  <a:pt x="778" y="20"/>
                </a:lnTo>
                <a:lnTo>
                  <a:pt x="778" y="24"/>
                </a:lnTo>
                <a:lnTo>
                  <a:pt x="780" y="26"/>
                </a:lnTo>
                <a:lnTo>
                  <a:pt x="780" y="26"/>
                </a:lnTo>
                <a:lnTo>
                  <a:pt x="774" y="18"/>
                </a:lnTo>
                <a:lnTo>
                  <a:pt x="766" y="12"/>
                </a:lnTo>
                <a:lnTo>
                  <a:pt x="762" y="10"/>
                </a:lnTo>
                <a:lnTo>
                  <a:pt x="758" y="10"/>
                </a:lnTo>
                <a:lnTo>
                  <a:pt x="758" y="10"/>
                </a:lnTo>
                <a:lnTo>
                  <a:pt x="762" y="14"/>
                </a:lnTo>
                <a:lnTo>
                  <a:pt x="766" y="18"/>
                </a:lnTo>
                <a:lnTo>
                  <a:pt x="766" y="20"/>
                </a:lnTo>
                <a:lnTo>
                  <a:pt x="766" y="20"/>
                </a:lnTo>
                <a:lnTo>
                  <a:pt x="764" y="22"/>
                </a:lnTo>
                <a:lnTo>
                  <a:pt x="760" y="24"/>
                </a:lnTo>
                <a:lnTo>
                  <a:pt x="748" y="26"/>
                </a:lnTo>
                <a:lnTo>
                  <a:pt x="748" y="26"/>
                </a:lnTo>
                <a:lnTo>
                  <a:pt x="736" y="30"/>
                </a:lnTo>
                <a:lnTo>
                  <a:pt x="720" y="36"/>
                </a:lnTo>
                <a:lnTo>
                  <a:pt x="706" y="46"/>
                </a:lnTo>
                <a:lnTo>
                  <a:pt x="700" y="50"/>
                </a:lnTo>
                <a:lnTo>
                  <a:pt x="696" y="54"/>
                </a:lnTo>
                <a:lnTo>
                  <a:pt x="696" y="54"/>
                </a:lnTo>
                <a:lnTo>
                  <a:pt x="712" y="46"/>
                </a:lnTo>
                <a:lnTo>
                  <a:pt x="712" y="46"/>
                </a:lnTo>
                <a:lnTo>
                  <a:pt x="710" y="50"/>
                </a:lnTo>
                <a:lnTo>
                  <a:pt x="700" y="60"/>
                </a:lnTo>
                <a:lnTo>
                  <a:pt x="690" y="72"/>
                </a:lnTo>
                <a:lnTo>
                  <a:pt x="686" y="80"/>
                </a:lnTo>
                <a:lnTo>
                  <a:pt x="686" y="80"/>
                </a:lnTo>
                <a:lnTo>
                  <a:pt x="682" y="86"/>
                </a:lnTo>
                <a:lnTo>
                  <a:pt x="676" y="98"/>
                </a:lnTo>
                <a:lnTo>
                  <a:pt x="668" y="110"/>
                </a:lnTo>
                <a:lnTo>
                  <a:pt x="666" y="116"/>
                </a:lnTo>
                <a:lnTo>
                  <a:pt x="666" y="122"/>
                </a:lnTo>
                <a:lnTo>
                  <a:pt x="666" y="122"/>
                </a:lnTo>
                <a:lnTo>
                  <a:pt x="672" y="112"/>
                </a:lnTo>
                <a:lnTo>
                  <a:pt x="674" y="110"/>
                </a:lnTo>
                <a:lnTo>
                  <a:pt x="674" y="112"/>
                </a:lnTo>
                <a:lnTo>
                  <a:pt x="674" y="116"/>
                </a:lnTo>
                <a:lnTo>
                  <a:pt x="674" y="116"/>
                </a:lnTo>
                <a:close/>
              </a:path>
            </a:pathLst>
          </a:custGeom>
          <a:solidFill>
            <a:srgbClr val="2A3246"/>
          </a:solidFill>
          <a:ln>
            <a:noFill/>
          </a:ln>
          <a:effectLst>
            <a:outerShdw blurRad="254000" dist="63500" dir="2700000" algn="tl" rotWithShape="0">
              <a:prstClr val="black">
                <a:alpha val="30000"/>
              </a:prstClr>
            </a:outerShdw>
          </a:effectLst>
        </p:spPr>
        <p:txBody>
          <a:bodyPr vert="horz" wrap="square" lIns="68580" tIns="34290" rIns="68580" bIns="34290" numCol="1" anchor="t" anchorCtr="0" compatLnSpc="1"/>
          <a:lstStyle/>
          <a:p>
            <a:pPr>
              <a:lnSpc>
                <a:spcPct val="130000"/>
              </a:lnSpc>
            </a:pP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23" name="文本框 1"/>
          <p:cNvSpPr txBox="1"/>
          <p:nvPr/>
        </p:nvSpPr>
        <p:spPr>
          <a:xfrm>
            <a:off x="4662170" y="1587500"/>
            <a:ext cx="6025515" cy="5142865"/>
          </a:xfrm>
          <a:prstGeom prst="rect">
            <a:avLst/>
          </a:prstGeom>
          <a:noFill/>
        </p:spPr>
        <p:txBody>
          <a:bodyPr wrap="square" lIns="68580" tIns="34290" rIns="68580" bIns="34290" rtlCol="0">
            <a:spAutoFit/>
          </a:bodyPr>
          <a:lstStyle/>
          <a:p>
            <a:pPr indent="0" fontAlgn="auto">
              <a:lnSpc>
                <a:spcPct val="150000"/>
              </a:lnSpc>
              <a:spcAft>
                <a:spcPts val="1200"/>
              </a:spcAft>
            </a:pPr>
            <a:r>
              <a:rPr lang="zh-CN" altLang="en-US" sz="20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社团管理系统常见安全隐患包括：</a:t>
            </a:r>
            <a:endParaRPr lang="en-US" altLang="zh-CN" sz="20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a:lnSpc>
                <a:spcPct val="150000"/>
              </a:lnSpc>
            </a:pP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1. </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注入攻击</a:t>
            </a:r>
            <a:endPar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50000"/>
              </a:lnSpc>
            </a:pP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2. SQL</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注入：用户输入未过滤直接拼接</a:t>
            </a: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SQL</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语句</a:t>
            </a:r>
            <a:endPar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50000"/>
              </a:lnSpc>
            </a:pP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3. </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命令注入：通过参数执行系统命令（如文件上传功能）</a:t>
            </a:r>
            <a:endPar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50000"/>
              </a:lnSpc>
            </a:pP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4. </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跨站脚本攻击（</a:t>
            </a: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XSS</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endPar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50000"/>
              </a:lnSpc>
            </a:pP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5. </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用户提交的社团公告</a:t>
            </a: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评论中包含恶意脚本</a:t>
            </a:r>
            <a:endPar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50000"/>
              </a:lnSpc>
            </a:pP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6. </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跨站请求伪造（</a:t>
            </a: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CSRF</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t>
            </a:r>
            <a:endPar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50000"/>
              </a:lnSpc>
            </a:pP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7. </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认证授权漏洞</a:t>
            </a:r>
            <a:endPar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50000"/>
              </a:lnSpc>
            </a:pP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8. </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错误信息暴露数据库结构（如</a:t>
            </a: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MySQL</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报错）</a:t>
            </a:r>
            <a:endPar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50000"/>
              </a:lnSpc>
            </a:pP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9. </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配置文件（如</a:t>
            </a:r>
            <a:r>
              <a:rPr lang="en-US" altLang="zh-CN"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application.yml</a:t>
            </a:r>
            <a:r>
              <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rPr>
              <a:t>）可被下载</a:t>
            </a:r>
            <a:endParaRPr lang="zh-CN" altLang="en-US" dirty="0">
              <a:solidFill>
                <a:schemeClr val="tx1">
                  <a:lumMod val="50000"/>
                  <a:lumOff val="50000"/>
                </a:schemeClr>
              </a:solidFill>
              <a:latin typeface="思源黑体" panose="020B0500000000000000" pitchFamily="34" charset="-122"/>
              <a:ea typeface="思源黑体" panose="020B0500000000000000" pitchFamily="34" charset="-122"/>
              <a:cs typeface="+mn-ea"/>
              <a:sym typeface="+mn-lt"/>
            </a:endParaRPr>
          </a:p>
          <a:p>
            <a:pPr>
              <a:lnSpc>
                <a:spcPct val="130000"/>
              </a:lnSpc>
            </a:pPr>
            <a:endParaRPr lang="en-US" altLang="zh-CN"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a:lnSpc>
                <a:spcPct val="130000"/>
              </a:lnSpc>
            </a:pPr>
            <a:endParaRPr lang="en-US" altLang="zh-CN"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
        <p:nvSpPr>
          <p:cNvPr id="2" name="文本框 1"/>
          <p:cNvSpPr txBox="1"/>
          <p:nvPr/>
        </p:nvSpPr>
        <p:spPr>
          <a:xfrm>
            <a:off x="3147201" y="2902039"/>
            <a:ext cx="490220" cy="1259840"/>
          </a:xfrm>
          <a:prstGeom prst="rect">
            <a:avLst/>
          </a:prstGeom>
          <a:noFill/>
        </p:spPr>
        <p:txBody>
          <a:bodyPr vert="eaVert" wrap="none" rtlCol="0">
            <a:spAutoFit/>
          </a:bodyPr>
          <a:lstStyle/>
          <a:p>
            <a:r>
              <a:rPr lang="zh-CN" altLang="en-US" sz="2000" spc="300" dirty="0">
                <a:solidFill>
                  <a:schemeClr val="bg1"/>
                </a:solidFill>
                <a:ea typeface="思源黑体" panose="020B0500000000000000" pitchFamily="34" charset="-122"/>
              </a:rPr>
              <a:t>安全隐患</a:t>
            </a:r>
            <a:endParaRPr lang="zh-CN" altLang="en-US" sz="2000" spc="300" dirty="0">
              <a:solidFill>
                <a:schemeClr val="bg1"/>
              </a:solidFill>
              <a:ea typeface="思源黑体" panose="020B0500000000000000" pitchFamily="34" charset="-122"/>
            </a:endParaRPr>
          </a:p>
        </p:txBody>
      </p:sp>
      <p:sp>
        <p:nvSpPr>
          <p:cNvPr id="34" name="文本框 33"/>
          <p:cNvSpPr txBox="1"/>
          <p:nvPr/>
        </p:nvSpPr>
        <p:spPr>
          <a:xfrm>
            <a:off x="1221277" y="165529"/>
            <a:ext cx="184731" cy="598177"/>
          </a:xfrm>
          <a:prstGeom prst="rect">
            <a:avLst/>
          </a:prstGeom>
          <a:noFill/>
        </p:spPr>
        <p:txBody>
          <a:bodyPr wrap="none" rtlCol="0">
            <a:spAutoFit/>
          </a:bodyPr>
          <a:lstStyle/>
          <a:p>
            <a:pPr fontAlgn="auto">
              <a:lnSpc>
                <a:spcPct val="130000"/>
              </a:lnSpc>
              <a:defRPr/>
            </a:pPr>
            <a:endParaRPr lang="zh-CN" altLang="en-US" sz="2800" b="1" dirty="0">
              <a:solidFill>
                <a:srgbClr val="554B4F"/>
              </a:solidFill>
              <a:latin typeface="思源黑体" panose="020B0500000000000000" pitchFamily="34" charset="-122"/>
              <a:ea typeface="思源黑体" panose="020B0500000000000000" pitchFamily="34" charset="-122"/>
              <a:cs typeface="+mn-ea"/>
              <a:sym typeface="+mn-lt"/>
            </a:endParaRPr>
          </a:p>
        </p:txBody>
      </p:sp>
      <p:grpSp>
        <p:nvGrpSpPr>
          <p:cNvPr id="35" name="组合 34"/>
          <p:cNvGrpSpPr/>
          <p:nvPr/>
        </p:nvGrpSpPr>
        <p:grpSpPr>
          <a:xfrm>
            <a:off x="3637552" y="483868"/>
            <a:ext cx="4912360" cy="732637"/>
            <a:chOff x="3708825" y="377466"/>
            <a:chExt cx="4912360" cy="732637"/>
          </a:xfrm>
        </p:grpSpPr>
        <p:sp>
          <p:nvSpPr>
            <p:cNvPr id="36" name="矩形 35"/>
            <p:cNvSpPr/>
            <p:nvPr userDrawn="1"/>
          </p:nvSpPr>
          <p:spPr>
            <a:xfrm>
              <a:off x="3708825" y="377466"/>
              <a:ext cx="4912360" cy="607695"/>
            </a:xfrm>
            <a:prstGeom prst="rect">
              <a:avLst/>
            </a:prstGeom>
          </p:spPr>
          <p:txBody>
            <a:bodyPr wrap="square">
              <a:spAutoFit/>
            </a:bodyPr>
            <a:lstStyle/>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一、分析</a:t>
              </a:r>
              <a:r>
                <a:rPr lang="en-US" altLang="zh-CN" sz="2800" dirty="0">
                  <a:solidFill>
                    <a:srgbClr val="2A3246"/>
                  </a:solidFill>
                  <a:latin typeface="思源黑体" panose="020B0500000000000000" pitchFamily="34" charset="-122"/>
                  <a:ea typeface="思源黑体" panose="020B0500000000000000" pitchFamily="34" charset="-122"/>
                  <a:cs typeface="+mn-ea"/>
                  <a:sym typeface="+mn-lt"/>
                </a:rPr>
                <a:t>Web</a:t>
              </a: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应用安全性隐患</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37" name="文本框 36"/>
            <p:cNvSpPr txBox="1"/>
            <p:nvPr/>
          </p:nvSpPr>
          <p:spPr>
            <a:xfrm>
              <a:off x="3784390" y="834513"/>
              <a:ext cx="4765766" cy="275590"/>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Analyze the security risks of web applications</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6"/>
          <p:cNvSpPr>
            <a:spLocks noEditPoints="1"/>
          </p:cNvSpPr>
          <p:nvPr>
            <p:custDataLst>
              <p:tags r:id="rId1"/>
            </p:custDataLst>
          </p:nvPr>
        </p:nvSpPr>
        <p:spPr bwMode="auto">
          <a:xfrm>
            <a:off x="2231891" y="1770554"/>
            <a:ext cx="828000" cy="828000"/>
          </a:xfrm>
          <a:prstGeom prst="ellipse">
            <a:avLst/>
          </a:prstGeom>
          <a:solidFill>
            <a:srgbClr val="BA8F2D"/>
          </a:solidFill>
          <a:ln>
            <a:noFill/>
          </a:ln>
          <a:effectLst>
            <a:outerShdw blurRad="190500" dist="63500" dir="2700000" algn="tl" rotWithShape="0">
              <a:prstClr val="black">
                <a:alpha val="20000"/>
              </a:prstClr>
            </a:outerShdw>
          </a:effectLst>
        </p:spPr>
        <p:txBody>
          <a:bodyPr vert="horz" wrap="square" lIns="91440" tIns="45720" rIns="91440" bIns="45720" numCol="1" anchor="t" anchorCtr="0" compatLnSpc="1"/>
          <a:lstStyle/>
          <a:p>
            <a:endParaRPr lang="id-ID" sz="1000" dirty="0">
              <a:latin typeface="思源黑体" panose="020B0500000000000000" pitchFamily="34" charset="-122"/>
              <a:ea typeface="思源黑体" panose="020B0500000000000000" pitchFamily="34" charset="-122"/>
              <a:cs typeface="+mn-ea"/>
              <a:sym typeface="+mn-lt"/>
            </a:endParaRPr>
          </a:p>
        </p:txBody>
      </p:sp>
      <p:sp>
        <p:nvSpPr>
          <p:cNvPr id="4" name="Freeform 11"/>
          <p:cNvSpPr>
            <a:spLocks noEditPoints="1"/>
          </p:cNvSpPr>
          <p:nvPr>
            <p:custDataLst>
              <p:tags r:id="rId2"/>
            </p:custDataLst>
          </p:nvPr>
        </p:nvSpPr>
        <p:spPr bwMode="auto">
          <a:xfrm>
            <a:off x="6654528" y="1770554"/>
            <a:ext cx="828000" cy="828000"/>
          </a:xfrm>
          <a:prstGeom prst="ellipse">
            <a:avLst/>
          </a:prstGeom>
          <a:solidFill>
            <a:srgbClr val="2A3246"/>
          </a:solidFill>
          <a:ln>
            <a:noFill/>
          </a:ln>
          <a:effectLst>
            <a:outerShdw blurRad="190500" dist="63500" dir="2700000" algn="tl" rotWithShape="0">
              <a:prstClr val="black">
                <a:alpha val="20000"/>
              </a:prstClr>
            </a:outerShdw>
          </a:effectLst>
        </p:spPr>
        <p:txBody>
          <a:bodyPr vert="horz" wrap="square" lIns="91440" tIns="45720" rIns="91440" bIns="45720" numCol="1" anchor="t" anchorCtr="0" compatLnSpc="1"/>
          <a:lstStyle/>
          <a:p>
            <a:endParaRPr lang="id-ID" sz="1000" dirty="0">
              <a:latin typeface="思源黑体" panose="020B0500000000000000" pitchFamily="34" charset="-122"/>
              <a:ea typeface="思源黑体" panose="020B0500000000000000" pitchFamily="34" charset="-122"/>
              <a:cs typeface="+mn-ea"/>
              <a:sym typeface="+mn-lt"/>
            </a:endParaRPr>
          </a:p>
        </p:txBody>
      </p:sp>
      <p:sp>
        <p:nvSpPr>
          <p:cNvPr id="11" name="Freeform 96"/>
          <p:cNvSpPr>
            <a:spLocks noEditPoints="1"/>
          </p:cNvSpPr>
          <p:nvPr>
            <p:custDataLst>
              <p:tags r:id="rId3"/>
            </p:custDataLst>
          </p:nvPr>
        </p:nvSpPr>
        <p:spPr bwMode="auto">
          <a:xfrm>
            <a:off x="2480706" y="1969743"/>
            <a:ext cx="398079" cy="464763"/>
          </a:xfrm>
          <a:custGeom>
            <a:avLst/>
            <a:gdLst>
              <a:gd name="T0" fmla="*/ 46 w 55"/>
              <a:gd name="T1" fmla="*/ 24 h 64"/>
              <a:gd name="T2" fmla="*/ 36 w 55"/>
              <a:gd name="T3" fmla="*/ 28 h 64"/>
              <a:gd name="T4" fmla="*/ 36 w 55"/>
              <a:gd name="T5" fmla="*/ 27 h 64"/>
              <a:gd name="T6" fmla="*/ 38 w 55"/>
              <a:gd name="T7" fmla="*/ 12 h 64"/>
              <a:gd name="T8" fmla="*/ 30 w 55"/>
              <a:gd name="T9" fmla="*/ 18 h 64"/>
              <a:gd name="T10" fmla="*/ 30 w 55"/>
              <a:gd name="T11" fmla="*/ 0 h 64"/>
              <a:gd name="T12" fmla="*/ 2 w 55"/>
              <a:gd name="T13" fmla="*/ 42 h 64"/>
              <a:gd name="T14" fmla="*/ 22 w 55"/>
              <a:gd name="T15" fmla="*/ 64 h 64"/>
              <a:gd name="T16" fmla="*/ 46 w 55"/>
              <a:gd name="T17" fmla="*/ 24 h 64"/>
              <a:gd name="T18" fmla="*/ 24 w 55"/>
              <a:gd name="T19" fmla="*/ 58 h 64"/>
              <a:gd name="T20" fmla="*/ 13 w 55"/>
              <a:gd name="T21" fmla="*/ 40 h 64"/>
              <a:gd name="T22" fmla="*/ 20 w 55"/>
              <a:gd name="T23" fmla="*/ 50 h 64"/>
              <a:gd name="T24" fmla="*/ 26 w 55"/>
              <a:gd name="T25" fmla="*/ 36 h 64"/>
              <a:gd name="T26" fmla="*/ 29 w 55"/>
              <a:gd name="T27" fmla="*/ 50 h 64"/>
              <a:gd name="T28" fmla="*/ 37 w 55"/>
              <a:gd name="T29" fmla="*/ 37 h 64"/>
              <a:gd name="T30" fmla="*/ 24 w 55"/>
              <a:gd name="T3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4">
                <a:moveTo>
                  <a:pt x="46" y="24"/>
                </a:moveTo>
                <a:cubicBezTo>
                  <a:pt x="46" y="24"/>
                  <a:pt x="43" y="24"/>
                  <a:pt x="36" y="28"/>
                </a:cubicBezTo>
                <a:cubicBezTo>
                  <a:pt x="36" y="27"/>
                  <a:pt x="36" y="27"/>
                  <a:pt x="36" y="27"/>
                </a:cubicBezTo>
                <a:cubicBezTo>
                  <a:pt x="36" y="22"/>
                  <a:pt x="37" y="16"/>
                  <a:pt x="38" y="12"/>
                </a:cubicBezTo>
                <a:cubicBezTo>
                  <a:pt x="37" y="12"/>
                  <a:pt x="34" y="15"/>
                  <a:pt x="30" y="18"/>
                </a:cubicBezTo>
                <a:cubicBezTo>
                  <a:pt x="28" y="13"/>
                  <a:pt x="28" y="5"/>
                  <a:pt x="30" y="0"/>
                </a:cubicBezTo>
                <a:cubicBezTo>
                  <a:pt x="12" y="13"/>
                  <a:pt x="2" y="31"/>
                  <a:pt x="2" y="42"/>
                </a:cubicBezTo>
                <a:cubicBezTo>
                  <a:pt x="2" y="51"/>
                  <a:pt x="1" y="64"/>
                  <a:pt x="22" y="64"/>
                </a:cubicBezTo>
                <a:cubicBezTo>
                  <a:pt x="55" y="64"/>
                  <a:pt x="38" y="40"/>
                  <a:pt x="46" y="24"/>
                </a:cubicBezTo>
                <a:close/>
                <a:moveTo>
                  <a:pt x="24" y="58"/>
                </a:moveTo>
                <a:cubicBezTo>
                  <a:pt x="0" y="58"/>
                  <a:pt x="16" y="35"/>
                  <a:pt x="13" y="40"/>
                </a:cubicBezTo>
                <a:cubicBezTo>
                  <a:pt x="13" y="40"/>
                  <a:pt x="11" y="46"/>
                  <a:pt x="20" y="50"/>
                </a:cubicBezTo>
                <a:cubicBezTo>
                  <a:pt x="15" y="45"/>
                  <a:pt x="23" y="39"/>
                  <a:pt x="26" y="36"/>
                </a:cubicBezTo>
                <a:cubicBezTo>
                  <a:pt x="26" y="43"/>
                  <a:pt x="29" y="50"/>
                  <a:pt x="29" y="50"/>
                </a:cubicBezTo>
                <a:cubicBezTo>
                  <a:pt x="29" y="50"/>
                  <a:pt x="34" y="47"/>
                  <a:pt x="37" y="37"/>
                </a:cubicBezTo>
                <a:cubicBezTo>
                  <a:pt x="40" y="50"/>
                  <a:pt x="38" y="57"/>
                  <a:pt x="24" y="58"/>
                </a:cubicBezTo>
                <a:close/>
              </a:path>
            </a:pathLst>
          </a:custGeom>
          <a:solidFill>
            <a:schemeClr val="bg1"/>
          </a:solidFill>
          <a:ln>
            <a:noFill/>
          </a:ln>
        </p:spPr>
        <p:txBody>
          <a:bodyPr vert="horz" wrap="square" lIns="91440" tIns="45720" rIns="91440" bIns="45720" numCol="1" anchor="t" anchorCtr="0" compatLnSpc="1"/>
          <a:lstStyle/>
          <a:p>
            <a:endParaRPr lang="id-ID" sz="1000" dirty="0">
              <a:latin typeface="思源黑体" panose="020B0500000000000000" pitchFamily="34" charset="-122"/>
              <a:ea typeface="思源黑体" panose="020B0500000000000000" pitchFamily="34" charset="-122"/>
              <a:cs typeface="+mn-ea"/>
              <a:sym typeface="+mn-lt"/>
            </a:endParaRPr>
          </a:p>
        </p:txBody>
      </p:sp>
      <p:cxnSp>
        <p:nvCxnSpPr>
          <p:cNvPr id="65" name="Straight Connector 64"/>
          <p:cNvCxnSpPr/>
          <p:nvPr/>
        </p:nvCxnSpPr>
        <p:spPr>
          <a:xfrm>
            <a:off x="6108857" y="1994590"/>
            <a:ext cx="0" cy="3898900"/>
          </a:xfrm>
          <a:prstGeom prst="line">
            <a:avLst/>
          </a:prstGeom>
          <a:ln w="12700">
            <a:solidFill>
              <a:schemeClr val="tx1">
                <a:lumMod val="40000"/>
                <a:lumOff val="60000"/>
              </a:schemeClr>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66" name="Group 65"/>
          <p:cNvGrpSpPr/>
          <p:nvPr>
            <p:custDataLst>
              <p:tags r:id="rId4"/>
            </p:custDataLst>
          </p:nvPr>
        </p:nvGrpSpPr>
        <p:grpSpPr>
          <a:xfrm>
            <a:off x="6873407" y="2010875"/>
            <a:ext cx="400024" cy="374940"/>
            <a:chOff x="4836122" y="1968640"/>
            <a:chExt cx="400024" cy="374940"/>
          </a:xfrm>
          <a:solidFill>
            <a:schemeClr val="bg2"/>
          </a:solidFill>
        </p:grpSpPr>
        <p:sp>
          <p:nvSpPr>
            <p:cNvPr id="67" name="Freeform 111"/>
            <p:cNvSpPr>
              <a:spLocks noEditPoints="1"/>
            </p:cNvSpPr>
            <p:nvPr>
              <p:custDataLst>
                <p:tags r:id="rId5"/>
              </p:custDataLst>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1000" dirty="0">
                <a:latin typeface="思源黑体" panose="020B0500000000000000" pitchFamily="34" charset="-122"/>
                <a:ea typeface="思源黑体" panose="020B0500000000000000" pitchFamily="34" charset="-122"/>
                <a:cs typeface="+mn-ea"/>
                <a:sym typeface="+mn-lt"/>
              </a:endParaRPr>
            </a:p>
          </p:txBody>
        </p:sp>
        <p:sp>
          <p:nvSpPr>
            <p:cNvPr id="68" name="Freeform 112"/>
            <p:cNvSpPr>
              <a:spLocks noEditPoints="1"/>
            </p:cNvSpPr>
            <p:nvPr>
              <p:custDataLst>
                <p:tags r:id="rId6"/>
              </p:custDataLst>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1000" dirty="0">
                <a:latin typeface="思源黑体" panose="020B0500000000000000" pitchFamily="34" charset="-122"/>
                <a:ea typeface="思源黑体" panose="020B0500000000000000" pitchFamily="34" charset="-122"/>
                <a:cs typeface="+mn-ea"/>
                <a:sym typeface="+mn-lt"/>
              </a:endParaRPr>
            </a:p>
          </p:txBody>
        </p:sp>
      </p:grpSp>
      <p:sp>
        <p:nvSpPr>
          <p:cNvPr id="76" name="Text Placeholder 8"/>
          <p:cNvSpPr txBox="1"/>
          <p:nvPr>
            <p:custDataLst>
              <p:tags r:id="rId7"/>
            </p:custDataLst>
          </p:nvPr>
        </p:nvSpPr>
        <p:spPr>
          <a:xfrm>
            <a:off x="3141087" y="1756681"/>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rPr>
              <a:t>1. </a:t>
            </a:r>
            <a:r>
              <a:rPr lang="zh-CN" altLang="en-US"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rPr>
              <a:t>基础依赖配置</a:t>
            </a:r>
            <a:endParaRPr lang="zh-CN" altLang="en-US"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endParaRPr>
          </a:p>
        </p:txBody>
      </p:sp>
      <p:sp>
        <p:nvSpPr>
          <p:cNvPr id="77" name="Text Placeholder 9"/>
          <p:cNvSpPr txBox="1"/>
          <p:nvPr>
            <p:custDataLst>
              <p:tags r:id="rId8"/>
            </p:custDataLst>
          </p:nvPr>
        </p:nvSpPr>
        <p:spPr>
          <a:xfrm>
            <a:off x="1445260" y="2646680"/>
            <a:ext cx="4556760" cy="3655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xml</a:t>
            </a:r>
            <a:endPar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&lt;!-- pom.xml --&gt;</a:t>
            </a:r>
            <a:endPar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&lt;dependency&gt;</a:t>
            </a:r>
            <a:endPar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&lt;groupId&gt;org.springframework.boot&lt;/groupId&gt;</a:t>
            </a:r>
            <a:endPar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&lt;artifactId&gt;spring-boot-starter-security&lt;/artifactId&gt;</a:t>
            </a:r>
            <a:endPar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&lt;/dependency&gt;</a:t>
            </a:r>
            <a:endPar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endParaRPr lang="en-US" altLang="zh-CN" sz="16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p:txBody>
      </p:sp>
      <p:sp>
        <p:nvSpPr>
          <p:cNvPr id="78" name="Text Placeholder 8"/>
          <p:cNvSpPr txBox="1"/>
          <p:nvPr>
            <p:custDataLst>
              <p:tags r:id="rId9"/>
            </p:custDataLst>
          </p:nvPr>
        </p:nvSpPr>
        <p:spPr>
          <a:xfrm>
            <a:off x="7689099" y="1756681"/>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rPr>
              <a:t>2. </a:t>
            </a:r>
            <a:r>
              <a:rPr lang="zh-CN" altLang="en-US"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rPr>
              <a:t>密码安全存储</a:t>
            </a:r>
            <a:endParaRPr lang="zh-CN" altLang="en-US"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endParaRPr>
          </a:p>
        </p:txBody>
      </p:sp>
      <p:sp>
        <p:nvSpPr>
          <p:cNvPr id="79" name="Text Placeholder 9"/>
          <p:cNvSpPr txBox="1"/>
          <p:nvPr>
            <p:custDataLst>
              <p:tags r:id="rId10"/>
            </p:custDataLst>
          </p:nvPr>
        </p:nvSpPr>
        <p:spPr>
          <a:xfrm>
            <a:off x="6374130" y="2598420"/>
            <a:ext cx="5276215" cy="3642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java</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@Bean</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public PasswordEncoder passwordEncoder() {</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 </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使用</a:t>
            </a: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BCrypt</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强哈希加密（自动加盐）</a:t>
            </a:r>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return new BCryptPasswordEncoder();}</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t>
            </a:r>
            <a:r>
              <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用户注册时加密密码</a:t>
            </a:r>
            <a:endParaRPr lang="zh-CN" altLang="en-US"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User user = new User();</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user.setPassword(passwordEncoder.encode(rawPassword));</a:t>
            </a: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endParaRPr lang="en-US" altLang="zh-CN" sz="14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p:txBody>
      </p:sp>
      <p:sp>
        <p:nvSpPr>
          <p:cNvPr id="70" name="矩形 69"/>
          <p:cNvSpPr/>
          <p:nvPr userDrawn="1"/>
        </p:nvSpPr>
        <p:spPr>
          <a:xfrm>
            <a:off x="3637280" y="483870"/>
            <a:ext cx="4912360" cy="977265"/>
          </a:xfrm>
          <a:prstGeom prst="rect">
            <a:avLst/>
          </a:prstGeom>
        </p:spPr>
        <p:txBody>
          <a:bodyPr wrap="square">
            <a:spAutoFit/>
          </a:bodyPr>
          <a:lstStyle/>
          <a:p>
            <a:pPr algn="ctr">
              <a:lnSpc>
                <a:spcPct val="120000"/>
              </a:lnSpc>
            </a:pPr>
            <a:r>
              <a:rPr lang="en-US" altLang="zh-CN" sz="2400" dirty="0">
                <a:solidFill>
                  <a:srgbClr val="2A3246"/>
                </a:solidFill>
                <a:latin typeface="思源黑体" panose="020B0500000000000000" pitchFamily="34" charset="-122"/>
                <a:ea typeface="思源黑体" panose="020B0500000000000000" pitchFamily="34" charset="-122"/>
                <a:cs typeface="+mn-ea"/>
                <a:sym typeface="+mn-lt"/>
              </a:rPr>
              <a:t> </a:t>
            </a:r>
            <a:r>
              <a:rPr lang="zh-CN" altLang="en-US" sz="2400" dirty="0">
                <a:solidFill>
                  <a:srgbClr val="2A3246"/>
                </a:solidFill>
                <a:latin typeface="思源黑体" panose="020B0500000000000000" pitchFamily="34" charset="-122"/>
                <a:ea typeface="思源黑体" panose="020B0500000000000000" pitchFamily="34" charset="-122"/>
                <a:cs typeface="+mn-ea"/>
                <a:sym typeface="+mn-lt"/>
              </a:rPr>
              <a:t>二、添加安全性防护策略</a:t>
            </a:r>
            <a:endParaRPr lang="zh-CN" altLang="en-US" sz="2400" dirty="0">
              <a:solidFill>
                <a:srgbClr val="2A3246"/>
              </a:solidFill>
              <a:latin typeface="思源黑体" panose="020B0500000000000000" pitchFamily="34" charset="-122"/>
              <a:ea typeface="思源黑体" panose="020B0500000000000000" pitchFamily="34" charset="-122"/>
              <a:cs typeface="+mn-ea"/>
              <a:sym typeface="+mn-lt"/>
            </a:endParaRPr>
          </a:p>
          <a:p>
            <a:pPr algn="ctr">
              <a:lnSpc>
                <a:spcPct val="120000"/>
              </a:lnSpc>
            </a:pPr>
            <a:r>
              <a:rPr lang="zh-CN" altLang="en-US" sz="2400" dirty="0">
                <a:solidFill>
                  <a:srgbClr val="2A3246"/>
                </a:solidFill>
                <a:latin typeface="思源黑体" panose="020B0500000000000000" pitchFamily="34" charset="-122"/>
                <a:ea typeface="思源黑体" panose="020B0500000000000000" pitchFamily="34" charset="-122"/>
                <a:cs typeface="+mn-ea"/>
                <a:sym typeface="+mn-lt"/>
              </a:rPr>
              <a:t>（以</a:t>
            </a:r>
            <a:r>
              <a:rPr lang="en-US" altLang="zh-CN" sz="2400" dirty="0">
                <a:solidFill>
                  <a:srgbClr val="2A3246"/>
                </a:solidFill>
                <a:latin typeface="思源黑体" panose="020B0500000000000000" pitchFamily="34" charset="-122"/>
                <a:ea typeface="思源黑体" panose="020B0500000000000000" pitchFamily="34" charset="-122"/>
                <a:cs typeface="+mn-ea"/>
                <a:sym typeface="+mn-lt"/>
              </a:rPr>
              <a:t>Spring Security</a:t>
            </a:r>
            <a:r>
              <a:rPr lang="zh-CN" altLang="en-US" sz="2400" dirty="0">
                <a:solidFill>
                  <a:srgbClr val="2A3246"/>
                </a:solidFill>
                <a:latin typeface="思源黑体" panose="020B0500000000000000" pitchFamily="34" charset="-122"/>
                <a:ea typeface="思源黑体" panose="020B0500000000000000" pitchFamily="34" charset="-122"/>
                <a:cs typeface="+mn-ea"/>
                <a:sym typeface="+mn-lt"/>
              </a:rPr>
              <a:t>为例）</a:t>
            </a:r>
            <a:endParaRPr lang="zh-CN" altLang="en-US" sz="2400" dirty="0">
              <a:solidFill>
                <a:srgbClr val="2A3246"/>
              </a:solidFill>
              <a:latin typeface="思源黑体" panose="020B0500000000000000" pitchFamily="34" charset="-122"/>
              <a:ea typeface="思源黑体" panose="020B0500000000000000" pitchFamily="34" charset="-122"/>
              <a:cs typeface="+mn-ea"/>
              <a:sym typeface="+mn-lt"/>
            </a:endParaRPr>
          </a:p>
        </p:txBody>
      </p:sp>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outHorizontal)">
                                      <p:cBhvr>
                                        <p:cTn id="7" dur="500"/>
                                        <p:tgtEl>
                                          <p:spTgt spid="6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6">
                                            <p:txEl>
                                              <p:pRg st="0" end="0"/>
                                            </p:txEl>
                                          </p:spTgt>
                                        </p:tgtEl>
                                        <p:attrNameLst>
                                          <p:attrName>style.visibility</p:attrName>
                                        </p:attrNameLst>
                                      </p:cBhvr>
                                      <p:to>
                                        <p:strVal val="visible"/>
                                      </p:to>
                                    </p:set>
                                    <p:anim calcmode="lin" valueType="num">
                                      <p:cBhvr>
                                        <p:cTn id="21"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76">
                                            <p:txEl>
                                              <p:pRg st="0" end="0"/>
                                            </p:txEl>
                                          </p:spTgt>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p:cTn id="31" dur="500" fill="hold"/>
                                        <p:tgtEl>
                                          <p:spTgt spid="66"/>
                                        </p:tgtEl>
                                        <p:attrNameLst>
                                          <p:attrName>ppt_w</p:attrName>
                                        </p:attrNameLst>
                                      </p:cBhvr>
                                      <p:tavLst>
                                        <p:tav tm="0">
                                          <p:val>
                                            <p:fltVal val="0"/>
                                          </p:val>
                                        </p:tav>
                                        <p:tav tm="100000">
                                          <p:val>
                                            <p:strVal val="#ppt_w"/>
                                          </p:val>
                                        </p:tav>
                                      </p:tavLst>
                                    </p:anim>
                                    <p:anim calcmode="lin" valueType="num">
                                      <p:cBhvr>
                                        <p:cTn id="32" dur="500" fill="hold"/>
                                        <p:tgtEl>
                                          <p:spTgt spid="66"/>
                                        </p:tgtEl>
                                        <p:attrNameLst>
                                          <p:attrName>ppt_h</p:attrName>
                                        </p:attrNameLst>
                                      </p:cBhvr>
                                      <p:tavLst>
                                        <p:tav tm="0">
                                          <p:val>
                                            <p:fltVal val="0"/>
                                          </p:val>
                                        </p:tav>
                                        <p:tav tm="100000">
                                          <p:val>
                                            <p:strVal val="#ppt_h"/>
                                          </p:val>
                                        </p:tav>
                                      </p:tavLst>
                                    </p:anim>
                                    <p:animEffect transition="in" filter="fade">
                                      <p:cBhvr>
                                        <p:cTn id="33" dur="500"/>
                                        <p:tgtEl>
                                          <p:spTgt spid="6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8">
                                            <p:txEl>
                                              <p:pRg st="0" end="0"/>
                                            </p:txEl>
                                          </p:spTgt>
                                        </p:tgtEl>
                                        <p:attrNameLst>
                                          <p:attrName>style.visibility</p:attrName>
                                        </p:attrNameLst>
                                      </p:cBhvr>
                                      <p:to>
                                        <p:strVal val="visible"/>
                                      </p:to>
                                    </p:set>
                                    <p:anim calcmode="lin" valueType="num">
                                      <p:cBhvr>
                                        <p:cTn id="36" dur="5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78">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78">
                                            <p:txEl>
                                              <p:pRg st="0" end="0"/>
                                            </p:txEl>
                                          </p:spTgt>
                                        </p:tgtEl>
                                      </p:cBhvr>
                                    </p:animEffect>
                                  </p:childTnLst>
                                </p:cTn>
                              </p:par>
                            </p:childTnLst>
                          </p:cTn>
                        </p:par>
                        <p:par>
                          <p:cTn id="39" fill="hold">
                            <p:stCondLst>
                              <p:cond delay="1000"/>
                            </p:stCondLst>
                            <p:childTnLst>
                              <p:par>
                                <p:cTn id="40" presetID="4" presetClass="entr" presetSubtype="16" fill="hold" grpId="0" nodeType="afterEffect">
                                  <p:stCondLst>
                                    <p:cond delay="0"/>
                                  </p:stCondLst>
                                  <p:childTnLst>
                                    <p:set>
                                      <p:cBhvr>
                                        <p:cTn id="41" dur="500" fill="hold">
                                          <p:stCondLst>
                                            <p:cond delay="0"/>
                                          </p:stCondLst>
                                        </p:cTn>
                                        <p:tgtEl>
                                          <p:spTgt spid="77"/>
                                        </p:tgtEl>
                                        <p:attrNameLst>
                                          <p:attrName>style.visibility</p:attrName>
                                        </p:attrNameLst>
                                      </p:cBhvr>
                                      <p:to>
                                        <p:strVal val="visible"/>
                                      </p:to>
                                    </p:set>
                                    <p:animEffect transition="in" filter="box(in)">
                                      <p:cBhvr>
                                        <p:cTn id="42" dur="500"/>
                                        <p:tgtEl>
                                          <p:spTgt spid="77"/>
                                        </p:tgtEl>
                                      </p:cBhvr>
                                    </p:animEffect>
                                  </p:childTnLst>
                                </p:cTn>
                              </p:par>
                            </p:childTnLst>
                          </p:cTn>
                        </p:par>
                        <p:par>
                          <p:cTn id="43" fill="hold">
                            <p:stCondLst>
                              <p:cond delay="1500"/>
                            </p:stCondLst>
                            <p:childTnLst>
                              <p:par>
                                <p:cTn id="44" presetID="4" presetClass="entr" presetSubtype="16" fill="hold" grpId="0" nodeType="afterEffect">
                                  <p:stCondLst>
                                    <p:cond delay="0"/>
                                  </p:stCondLst>
                                  <p:childTnLst>
                                    <p:set>
                                      <p:cBhvr>
                                        <p:cTn id="45" dur="500" fill="hold">
                                          <p:stCondLst>
                                            <p:cond delay="0"/>
                                          </p:stCondLst>
                                        </p:cTn>
                                        <p:tgtEl>
                                          <p:spTgt spid="79"/>
                                        </p:tgtEl>
                                        <p:attrNameLst>
                                          <p:attrName>style.visibility</p:attrName>
                                        </p:attrNameLst>
                                      </p:cBhvr>
                                      <p:to>
                                        <p:strVal val="visible"/>
                                      </p:to>
                                    </p:set>
                                    <p:animEffect transition="in" filter="box(in)">
                                      <p:cBhvr>
                                        <p:cTn id="4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1" grpId="0" bldLvl="0" animBg="1"/>
      <p:bldP spid="76" grpId="0" build="p"/>
      <p:bldP spid="78" grpId="0" build="p"/>
      <p:bldP spid="77" grpId="0"/>
      <p:bldP spid="7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6"/>
          <p:cNvSpPr>
            <a:spLocks noEditPoints="1"/>
          </p:cNvSpPr>
          <p:nvPr>
            <p:custDataLst>
              <p:tags r:id="rId1"/>
            </p:custDataLst>
          </p:nvPr>
        </p:nvSpPr>
        <p:spPr bwMode="auto">
          <a:xfrm>
            <a:off x="2231891" y="1770554"/>
            <a:ext cx="828000" cy="828000"/>
          </a:xfrm>
          <a:prstGeom prst="ellipse">
            <a:avLst/>
          </a:prstGeom>
          <a:solidFill>
            <a:srgbClr val="BA8F2D"/>
          </a:solidFill>
          <a:ln>
            <a:noFill/>
          </a:ln>
          <a:effectLst>
            <a:outerShdw blurRad="190500" dist="63500" dir="2700000" algn="tl" rotWithShape="0">
              <a:prstClr val="black">
                <a:alpha val="20000"/>
              </a:prstClr>
            </a:outerShdw>
          </a:effectLst>
        </p:spPr>
        <p:txBody>
          <a:bodyPr vert="horz" wrap="square" lIns="91440" tIns="45720" rIns="91440" bIns="45720" numCol="1" anchor="t" anchorCtr="0" compatLnSpc="1"/>
          <a:lstStyle/>
          <a:p>
            <a:endParaRPr lang="id-ID" sz="1000" dirty="0">
              <a:latin typeface="思源黑体" panose="020B0500000000000000" pitchFamily="34" charset="-122"/>
              <a:ea typeface="思源黑体" panose="020B0500000000000000" pitchFamily="34" charset="-122"/>
              <a:cs typeface="+mn-ea"/>
              <a:sym typeface="+mn-lt"/>
            </a:endParaRPr>
          </a:p>
        </p:txBody>
      </p:sp>
      <p:sp>
        <p:nvSpPr>
          <p:cNvPr id="4" name="Freeform 11"/>
          <p:cNvSpPr>
            <a:spLocks noEditPoints="1"/>
          </p:cNvSpPr>
          <p:nvPr>
            <p:custDataLst>
              <p:tags r:id="rId2"/>
            </p:custDataLst>
          </p:nvPr>
        </p:nvSpPr>
        <p:spPr bwMode="auto">
          <a:xfrm>
            <a:off x="6654528" y="1770554"/>
            <a:ext cx="828000" cy="828000"/>
          </a:xfrm>
          <a:prstGeom prst="ellipse">
            <a:avLst/>
          </a:prstGeom>
          <a:solidFill>
            <a:srgbClr val="2A3246"/>
          </a:solidFill>
          <a:ln>
            <a:noFill/>
          </a:ln>
          <a:effectLst>
            <a:outerShdw blurRad="190500" dist="63500" dir="2700000" algn="tl" rotWithShape="0">
              <a:prstClr val="black">
                <a:alpha val="20000"/>
              </a:prstClr>
            </a:outerShdw>
          </a:effectLst>
        </p:spPr>
        <p:txBody>
          <a:bodyPr vert="horz" wrap="square" lIns="91440" tIns="45720" rIns="91440" bIns="45720" numCol="1" anchor="t" anchorCtr="0" compatLnSpc="1"/>
          <a:lstStyle/>
          <a:p>
            <a:endParaRPr lang="id-ID" sz="1000" dirty="0">
              <a:latin typeface="思源黑体" panose="020B0500000000000000" pitchFamily="34" charset="-122"/>
              <a:ea typeface="思源黑体" panose="020B0500000000000000" pitchFamily="34" charset="-122"/>
              <a:cs typeface="+mn-ea"/>
              <a:sym typeface="+mn-lt"/>
            </a:endParaRPr>
          </a:p>
        </p:txBody>
      </p:sp>
      <p:sp>
        <p:nvSpPr>
          <p:cNvPr id="11" name="Freeform 96"/>
          <p:cNvSpPr>
            <a:spLocks noEditPoints="1"/>
          </p:cNvSpPr>
          <p:nvPr>
            <p:custDataLst>
              <p:tags r:id="rId3"/>
            </p:custDataLst>
          </p:nvPr>
        </p:nvSpPr>
        <p:spPr bwMode="auto">
          <a:xfrm>
            <a:off x="2480706" y="1969743"/>
            <a:ext cx="398079" cy="464763"/>
          </a:xfrm>
          <a:custGeom>
            <a:avLst/>
            <a:gdLst>
              <a:gd name="T0" fmla="*/ 46 w 55"/>
              <a:gd name="T1" fmla="*/ 24 h 64"/>
              <a:gd name="T2" fmla="*/ 36 w 55"/>
              <a:gd name="T3" fmla="*/ 28 h 64"/>
              <a:gd name="T4" fmla="*/ 36 w 55"/>
              <a:gd name="T5" fmla="*/ 27 h 64"/>
              <a:gd name="T6" fmla="*/ 38 w 55"/>
              <a:gd name="T7" fmla="*/ 12 h 64"/>
              <a:gd name="T8" fmla="*/ 30 w 55"/>
              <a:gd name="T9" fmla="*/ 18 h 64"/>
              <a:gd name="T10" fmla="*/ 30 w 55"/>
              <a:gd name="T11" fmla="*/ 0 h 64"/>
              <a:gd name="T12" fmla="*/ 2 w 55"/>
              <a:gd name="T13" fmla="*/ 42 h 64"/>
              <a:gd name="T14" fmla="*/ 22 w 55"/>
              <a:gd name="T15" fmla="*/ 64 h 64"/>
              <a:gd name="T16" fmla="*/ 46 w 55"/>
              <a:gd name="T17" fmla="*/ 24 h 64"/>
              <a:gd name="T18" fmla="*/ 24 w 55"/>
              <a:gd name="T19" fmla="*/ 58 h 64"/>
              <a:gd name="T20" fmla="*/ 13 w 55"/>
              <a:gd name="T21" fmla="*/ 40 h 64"/>
              <a:gd name="T22" fmla="*/ 20 w 55"/>
              <a:gd name="T23" fmla="*/ 50 h 64"/>
              <a:gd name="T24" fmla="*/ 26 w 55"/>
              <a:gd name="T25" fmla="*/ 36 h 64"/>
              <a:gd name="T26" fmla="*/ 29 w 55"/>
              <a:gd name="T27" fmla="*/ 50 h 64"/>
              <a:gd name="T28" fmla="*/ 37 w 55"/>
              <a:gd name="T29" fmla="*/ 37 h 64"/>
              <a:gd name="T30" fmla="*/ 24 w 55"/>
              <a:gd name="T3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4">
                <a:moveTo>
                  <a:pt x="46" y="24"/>
                </a:moveTo>
                <a:cubicBezTo>
                  <a:pt x="46" y="24"/>
                  <a:pt x="43" y="24"/>
                  <a:pt x="36" y="28"/>
                </a:cubicBezTo>
                <a:cubicBezTo>
                  <a:pt x="36" y="27"/>
                  <a:pt x="36" y="27"/>
                  <a:pt x="36" y="27"/>
                </a:cubicBezTo>
                <a:cubicBezTo>
                  <a:pt x="36" y="22"/>
                  <a:pt x="37" y="16"/>
                  <a:pt x="38" y="12"/>
                </a:cubicBezTo>
                <a:cubicBezTo>
                  <a:pt x="37" y="12"/>
                  <a:pt x="34" y="15"/>
                  <a:pt x="30" y="18"/>
                </a:cubicBezTo>
                <a:cubicBezTo>
                  <a:pt x="28" y="13"/>
                  <a:pt x="28" y="5"/>
                  <a:pt x="30" y="0"/>
                </a:cubicBezTo>
                <a:cubicBezTo>
                  <a:pt x="12" y="13"/>
                  <a:pt x="2" y="31"/>
                  <a:pt x="2" y="42"/>
                </a:cubicBezTo>
                <a:cubicBezTo>
                  <a:pt x="2" y="51"/>
                  <a:pt x="1" y="64"/>
                  <a:pt x="22" y="64"/>
                </a:cubicBezTo>
                <a:cubicBezTo>
                  <a:pt x="55" y="64"/>
                  <a:pt x="38" y="40"/>
                  <a:pt x="46" y="24"/>
                </a:cubicBezTo>
                <a:close/>
                <a:moveTo>
                  <a:pt x="24" y="58"/>
                </a:moveTo>
                <a:cubicBezTo>
                  <a:pt x="0" y="58"/>
                  <a:pt x="16" y="35"/>
                  <a:pt x="13" y="40"/>
                </a:cubicBezTo>
                <a:cubicBezTo>
                  <a:pt x="13" y="40"/>
                  <a:pt x="11" y="46"/>
                  <a:pt x="20" y="50"/>
                </a:cubicBezTo>
                <a:cubicBezTo>
                  <a:pt x="15" y="45"/>
                  <a:pt x="23" y="39"/>
                  <a:pt x="26" y="36"/>
                </a:cubicBezTo>
                <a:cubicBezTo>
                  <a:pt x="26" y="43"/>
                  <a:pt x="29" y="50"/>
                  <a:pt x="29" y="50"/>
                </a:cubicBezTo>
                <a:cubicBezTo>
                  <a:pt x="29" y="50"/>
                  <a:pt x="34" y="47"/>
                  <a:pt x="37" y="37"/>
                </a:cubicBezTo>
                <a:cubicBezTo>
                  <a:pt x="40" y="50"/>
                  <a:pt x="38" y="57"/>
                  <a:pt x="24" y="58"/>
                </a:cubicBezTo>
                <a:close/>
              </a:path>
            </a:pathLst>
          </a:custGeom>
          <a:solidFill>
            <a:schemeClr val="bg1"/>
          </a:solidFill>
          <a:ln>
            <a:noFill/>
          </a:ln>
        </p:spPr>
        <p:txBody>
          <a:bodyPr vert="horz" wrap="square" lIns="91440" tIns="45720" rIns="91440" bIns="45720" numCol="1" anchor="t" anchorCtr="0" compatLnSpc="1"/>
          <a:lstStyle/>
          <a:p>
            <a:endParaRPr lang="id-ID" sz="1000" dirty="0">
              <a:latin typeface="思源黑体" panose="020B0500000000000000" pitchFamily="34" charset="-122"/>
              <a:ea typeface="思源黑体" panose="020B0500000000000000" pitchFamily="34" charset="-122"/>
              <a:cs typeface="+mn-ea"/>
              <a:sym typeface="+mn-lt"/>
            </a:endParaRPr>
          </a:p>
        </p:txBody>
      </p:sp>
      <p:cxnSp>
        <p:nvCxnSpPr>
          <p:cNvPr id="65" name="Straight Connector 64"/>
          <p:cNvCxnSpPr/>
          <p:nvPr/>
        </p:nvCxnSpPr>
        <p:spPr>
          <a:xfrm>
            <a:off x="6108857" y="1994590"/>
            <a:ext cx="0" cy="3898900"/>
          </a:xfrm>
          <a:prstGeom prst="line">
            <a:avLst/>
          </a:prstGeom>
          <a:ln w="12700">
            <a:solidFill>
              <a:schemeClr val="tx1">
                <a:lumMod val="40000"/>
                <a:lumOff val="60000"/>
              </a:schemeClr>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66" name="Group 65"/>
          <p:cNvGrpSpPr/>
          <p:nvPr>
            <p:custDataLst>
              <p:tags r:id="rId4"/>
            </p:custDataLst>
          </p:nvPr>
        </p:nvGrpSpPr>
        <p:grpSpPr>
          <a:xfrm>
            <a:off x="6873407" y="2010875"/>
            <a:ext cx="400024" cy="374940"/>
            <a:chOff x="4836122" y="1968640"/>
            <a:chExt cx="400024" cy="374940"/>
          </a:xfrm>
          <a:solidFill>
            <a:schemeClr val="bg2"/>
          </a:solidFill>
        </p:grpSpPr>
        <p:sp>
          <p:nvSpPr>
            <p:cNvPr id="67" name="Freeform 111"/>
            <p:cNvSpPr>
              <a:spLocks noEditPoints="1"/>
            </p:cNvSpPr>
            <p:nvPr>
              <p:custDataLst>
                <p:tags r:id="rId5"/>
              </p:custDataLst>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1000" dirty="0">
                <a:latin typeface="思源黑体" panose="020B0500000000000000" pitchFamily="34" charset="-122"/>
                <a:ea typeface="思源黑体" panose="020B0500000000000000" pitchFamily="34" charset="-122"/>
                <a:cs typeface="+mn-ea"/>
                <a:sym typeface="+mn-lt"/>
              </a:endParaRPr>
            </a:p>
          </p:txBody>
        </p:sp>
        <p:sp>
          <p:nvSpPr>
            <p:cNvPr id="68" name="Freeform 112"/>
            <p:cNvSpPr>
              <a:spLocks noEditPoints="1"/>
            </p:cNvSpPr>
            <p:nvPr>
              <p:custDataLst>
                <p:tags r:id="rId6"/>
              </p:custDataLst>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1000" dirty="0">
                <a:latin typeface="思源黑体" panose="020B0500000000000000" pitchFamily="34" charset="-122"/>
                <a:ea typeface="思源黑体" panose="020B0500000000000000" pitchFamily="34" charset="-122"/>
                <a:cs typeface="+mn-ea"/>
                <a:sym typeface="+mn-lt"/>
              </a:endParaRPr>
            </a:p>
          </p:txBody>
        </p:sp>
      </p:grpSp>
      <p:sp>
        <p:nvSpPr>
          <p:cNvPr id="76" name="Text Placeholder 8"/>
          <p:cNvSpPr txBox="1"/>
          <p:nvPr>
            <p:custDataLst>
              <p:tags r:id="rId7"/>
            </p:custDataLst>
          </p:nvPr>
        </p:nvSpPr>
        <p:spPr>
          <a:xfrm>
            <a:off x="3141087" y="1756681"/>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rPr>
              <a:t>3. </a:t>
            </a:r>
            <a:r>
              <a:rPr lang="zh-CN" altLang="en-US"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rPr>
              <a:t>认证授权配置</a:t>
            </a:r>
            <a:endParaRPr lang="zh-CN" altLang="en-US"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endParaRPr>
          </a:p>
        </p:txBody>
      </p:sp>
      <p:sp>
        <p:nvSpPr>
          <p:cNvPr id="77" name="Text Placeholder 9"/>
          <p:cNvSpPr txBox="1"/>
          <p:nvPr>
            <p:custDataLst>
              <p:tags r:id="rId8"/>
            </p:custDataLst>
          </p:nvPr>
        </p:nvSpPr>
        <p:spPr>
          <a:xfrm>
            <a:off x="636905" y="2092960"/>
            <a:ext cx="5471795" cy="3655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java</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@Configuration</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@EnableWebSecurity</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public class SecurityConfig extends WebSecurityConfigurerAdapter {</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@Override</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protected void configure(HttpSecurity http) throws Exception {</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http</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.authorizeRequests()</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.antMatchers("/admin/**").hasRole("ADMIN") // </a:t>
            </a:r>
            <a:r>
              <a:rPr lang="zh-CN" altLang="en-US"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管理员路径</a:t>
            </a:r>
            <a:endParaRPr lang="zh-CN" altLang="en-US"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.antMatchers("/club/create").hasAnyRole("ADMIN", "TEACHER") // </a:t>
            </a:r>
            <a:r>
              <a:rPr lang="zh-CN" altLang="en-US"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创建社团需教师以上</a:t>
            </a:r>
            <a:endParaRPr lang="zh-CN" altLang="en-US"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.antMatchers("/public/**").permitAll() // </a:t>
            </a:r>
            <a:r>
              <a:rPr lang="zh-CN" altLang="en-US"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公开资源</a:t>
            </a:r>
            <a:endParaRPr lang="zh-CN" altLang="en-US"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.anyRequest().authenticated()</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.and()</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.formLogin()</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.loginPage("/login").permitAll() // </a:t>
            </a:r>
            <a:r>
              <a:rPr lang="zh-CN" altLang="en-US"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自定义登录页</a:t>
            </a:r>
            <a:endParaRPr lang="zh-CN" altLang="en-US"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.and()</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.logout().permitAll()</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.and()</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.csrf().disable(); // </a:t>
            </a:r>
            <a:r>
              <a:rPr lang="zh-CN" altLang="en-US"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生产环境应开启</a:t>
            </a: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CSRF</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r>
              <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a:t>
            </a: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00000"/>
              </a:lnSpc>
              <a:buNone/>
            </a:pPr>
            <a:endParaRPr lang="en-US" altLang="zh-CN" sz="7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p:txBody>
      </p:sp>
      <p:sp>
        <p:nvSpPr>
          <p:cNvPr id="78" name="Text Placeholder 8"/>
          <p:cNvSpPr txBox="1"/>
          <p:nvPr>
            <p:custDataLst>
              <p:tags r:id="rId9"/>
            </p:custDataLst>
          </p:nvPr>
        </p:nvSpPr>
        <p:spPr>
          <a:xfrm>
            <a:off x="7689099" y="1756681"/>
            <a:ext cx="2009593" cy="336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rPr>
              <a:t>4. </a:t>
            </a:r>
            <a:r>
              <a:rPr lang="zh-CN" altLang="en-US"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rPr>
              <a:t>防护关键配置</a:t>
            </a:r>
            <a:endParaRPr lang="zh-CN" altLang="en-US" sz="1400" dirty="0">
              <a:solidFill>
                <a:srgbClr val="4F4D50"/>
              </a:solidFill>
              <a:latin typeface="思源黑体" panose="020B0500000000000000" pitchFamily="34" charset="-122"/>
              <a:ea typeface="思源黑体" panose="020B0500000000000000" pitchFamily="34" charset="-122"/>
              <a:sym typeface="微软雅黑" panose="020B0503020204020204" pitchFamily="34" charset="-122"/>
            </a:endParaRPr>
          </a:p>
        </p:txBody>
      </p:sp>
      <p:sp>
        <p:nvSpPr>
          <p:cNvPr id="79" name="Text Placeholder 9"/>
          <p:cNvSpPr txBox="1"/>
          <p:nvPr>
            <p:custDataLst>
              <p:tags r:id="rId10"/>
            </p:custDataLst>
          </p:nvPr>
        </p:nvSpPr>
        <p:spPr>
          <a:xfrm>
            <a:off x="6374130" y="2598420"/>
            <a:ext cx="5276215" cy="3642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java</a:t>
            </a:r>
            <a:endPar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t>
            </a:r>
            <a:r>
              <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启用全局方法级安全校验</a:t>
            </a:r>
            <a:endPar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@Configuration</a:t>
            </a:r>
            <a:endPar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@EnableGlobalMethodSecurity(prePostEnabled = true)</a:t>
            </a:r>
            <a:endPar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public class MethodSecurityConfig extends GlobalMethodSecurityConfiguration {</a:t>
            </a:r>
            <a:endPar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a:t>
            </a:r>
            <a:endPar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a:t>
            </a:r>
            <a:r>
              <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在</a:t>
            </a: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Service</a:t>
            </a:r>
            <a:r>
              <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层添加权限控制</a:t>
            </a:r>
            <a:endPar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@PreAuthorize("hasRole('ADMIN') or #club.ownerId == authentication.principal.id")</a:t>
            </a:r>
            <a:endPar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public void updateClub(Club club) {</a:t>
            </a:r>
            <a:endPar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    // </a:t>
            </a:r>
            <a:r>
              <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仅管理员或社团创建者可修改</a:t>
            </a:r>
            <a:endParaRPr lang="zh-CN" altLang="en-US"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r>
              <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rPr>
              <a:t>}</a:t>
            </a:r>
            <a:endPar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a:p>
            <a:pPr marL="0" indent="0">
              <a:lnSpc>
                <a:spcPct val="150000"/>
              </a:lnSpc>
              <a:buNone/>
            </a:pPr>
            <a:endPar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sym typeface="微软雅黑" panose="020B0503020204020204" pitchFamily="34" charset="-122"/>
            </a:endParaRPr>
          </a:p>
        </p:txBody>
      </p:sp>
      <p:sp>
        <p:nvSpPr>
          <p:cNvPr id="70" name="矩形 69"/>
          <p:cNvSpPr/>
          <p:nvPr userDrawn="1"/>
        </p:nvSpPr>
        <p:spPr>
          <a:xfrm>
            <a:off x="3637280" y="483870"/>
            <a:ext cx="4912360" cy="977265"/>
          </a:xfrm>
          <a:prstGeom prst="rect">
            <a:avLst/>
          </a:prstGeom>
        </p:spPr>
        <p:txBody>
          <a:bodyPr wrap="square">
            <a:spAutoFit/>
          </a:bodyPr>
          <a:lstStyle/>
          <a:p>
            <a:pPr algn="ctr">
              <a:lnSpc>
                <a:spcPct val="120000"/>
              </a:lnSpc>
            </a:pPr>
            <a:r>
              <a:rPr lang="en-US" altLang="zh-CN" sz="2400" dirty="0">
                <a:solidFill>
                  <a:srgbClr val="2A3246"/>
                </a:solidFill>
                <a:latin typeface="思源黑体" panose="020B0500000000000000" pitchFamily="34" charset="-122"/>
                <a:ea typeface="思源黑体" panose="020B0500000000000000" pitchFamily="34" charset="-122"/>
                <a:cs typeface="+mn-ea"/>
                <a:sym typeface="+mn-lt"/>
              </a:rPr>
              <a:t> </a:t>
            </a:r>
            <a:r>
              <a:rPr lang="zh-CN" altLang="en-US" sz="2400" dirty="0">
                <a:solidFill>
                  <a:srgbClr val="2A3246"/>
                </a:solidFill>
                <a:latin typeface="思源黑体" panose="020B0500000000000000" pitchFamily="34" charset="-122"/>
                <a:ea typeface="思源黑体" panose="020B0500000000000000" pitchFamily="34" charset="-122"/>
                <a:cs typeface="+mn-ea"/>
                <a:sym typeface="+mn-lt"/>
              </a:rPr>
              <a:t>二、添加安全性防护策略</a:t>
            </a:r>
            <a:endParaRPr lang="zh-CN" altLang="en-US" sz="2400" dirty="0">
              <a:solidFill>
                <a:srgbClr val="2A3246"/>
              </a:solidFill>
              <a:latin typeface="思源黑体" panose="020B0500000000000000" pitchFamily="34" charset="-122"/>
              <a:ea typeface="思源黑体" panose="020B0500000000000000" pitchFamily="34" charset="-122"/>
              <a:cs typeface="+mn-ea"/>
              <a:sym typeface="+mn-lt"/>
            </a:endParaRPr>
          </a:p>
          <a:p>
            <a:pPr algn="ctr">
              <a:lnSpc>
                <a:spcPct val="120000"/>
              </a:lnSpc>
            </a:pPr>
            <a:r>
              <a:rPr lang="zh-CN" altLang="en-US" sz="2400" dirty="0">
                <a:solidFill>
                  <a:srgbClr val="2A3246"/>
                </a:solidFill>
                <a:latin typeface="思源黑体" panose="020B0500000000000000" pitchFamily="34" charset="-122"/>
                <a:ea typeface="思源黑体" panose="020B0500000000000000" pitchFamily="34" charset="-122"/>
                <a:cs typeface="+mn-ea"/>
                <a:sym typeface="+mn-lt"/>
              </a:rPr>
              <a:t>（以</a:t>
            </a:r>
            <a:r>
              <a:rPr lang="en-US" altLang="zh-CN" sz="2400" dirty="0">
                <a:solidFill>
                  <a:srgbClr val="2A3246"/>
                </a:solidFill>
                <a:latin typeface="思源黑体" panose="020B0500000000000000" pitchFamily="34" charset="-122"/>
                <a:ea typeface="思源黑体" panose="020B0500000000000000" pitchFamily="34" charset="-122"/>
                <a:cs typeface="+mn-ea"/>
                <a:sym typeface="+mn-lt"/>
              </a:rPr>
              <a:t>Spring Security</a:t>
            </a:r>
            <a:r>
              <a:rPr lang="zh-CN" altLang="en-US" sz="2400" dirty="0">
                <a:solidFill>
                  <a:srgbClr val="2A3246"/>
                </a:solidFill>
                <a:latin typeface="思源黑体" panose="020B0500000000000000" pitchFamily="34" charset="-122"/>
                <a:ea typeface="思源黑体" panose="020B0500000000000000" pitchFamily="34" charset="-122"/>
                <a:cs typeface="+mn-ea"/>
                <a:sym typeface="+mn-lt"/>
              </a:rPr>
              <a:t>为例）</a:t>
            </a:r>
            <a:endParaRPr lang="zh-CN" altLang="en-US" sz="2400" dirty="0">
              <a:solidFill>
                <a:srgbClr val="2A3246"/>
              </a:solidFill>
              <a:latin typeface="思源黑体" panose="020B0500000000000000" pitchFamily="34" charset="-122"/>
              <a:ea typeface="思源黑体" panose="020B0500000000000000" pitchFamily="34" charset="-122"/>
              <a:cs typeface="+mn-ea"/>
              <a:sym typeface="+mn-lt"/>
            </a:endParaRPr>
          </a:p>
        </p:txBody>
      </p:sp>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outHorizontal)">
                                      <p:cBhvr>
                                        <p:cTn id="7" dur="500"/>
                                        <p:tgtEl>
                                          <p:spTgt spid="6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6">
                                            <p:txEl>
                                              <p:pRg st="0" end="0"/>
                                            </p:txEl>
                                          </p:spTgt>
                                        </p:tgtEl>
                                        <p:attrNameLst>
                                          <p:attrName>style.visibility</p:attrName>
                                        </p:attrNameLst>
                                      </p:cBhvr>
                                      <p:to>
                                        <p:strVal val="visible"/>
                                      </p:to>
                                    </p:set>
                                    <p:anim calcmode="lin" valueType="num">
                                      <p:cBhvr>
                                        <p:cTn id="21"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76">
                                            <p:txEl>
                                              <p:pRg st="0" end="0"/>
                                            </p:txEl>
                                          </p:spTgt>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p:cTn id="31" dur="500" fill="hold"/>
                                        <p:tgtEl>
                                          <p:spTgt spid="66"/>
                                        </p:tgtEl>
                                        <p:attrNameLst>
                                          <p:attrName>ppt_w</p:attrName>
                                        </p:attrNameLst>
                                      </p:cBhvr>
                                      <p:tavLst>
                                        <p:tav tm="0">
                                          <p:val>
                                            <p:fltVal val="0"/>
                                          </p:val>
                                        </p:tav>
                                        <p:tav tm="100000">
                                          <p:val>
                                            <p:strVal val="#ppt_w"/>
                                          </p:val>
                                        </p:tav>
                                      </p:tavLst>
                                    </p:anim>
                                    <p:anim calcmode="lin" valueType="num">
                                      <p:cBhvr>
                                        <p:cTn id="32" dur="500" fill="hold"/>
                                        <p:tgtEl>
                                          <p:spTgt spid="66"/>
                                        </p:tgtEl>
                                        <p:attrNameLst>
                                          <p:attrName>ppt_h</p:attrName>
                                        </p:attrNameLst>
                                      </p:cBhvr>
                                      <p:tavLst>
                                        <p:tav tm="0">
                                          <p:val>
                                            <p:fltVal val="0"/>
                                          </p:val>
                                        </p:tav>
                                        <p:tav tm="100000">
                                          <p:val>
                                            <p:strVal val="#ppt_h"/>
                                          </p:val>
                                        </p:tav>
                                      </p:tavLst>
                                    </p:anim>
                                    <p:animEffect transition="in" filter="fade">
                                      <p:cBhvr>
                                        <p:cTn id="33" dur="500"/>
                                        <p:tgtEl>
                                          <p:spTgt spid="6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8">
                                            <p:txEl>
                                              <p:pRg st="0" end="0"/>
                                            </p:txEl>
                                          </p:spTgt>
                                        </p:tgtEl>
                                        <p:attrNameLst>
                                          <p:attrName>style.visibility</p:attrName>
                                        </p:attrNameLst>
                                      </p:cBhvr>
                                      <p:to>
                                        <p:strVal val="visible"/>
                                      </p:to>
                                    </p:set>
                                    <p:anim calcmode="lin" valueType="num">
                                      <p:cBhvr>
                                        <p:cTn id="36" dur="5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78">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78">
                                            <p:txEl>
                                              <p:pRg st="0" end="0"/>
                                            </p:txEl>
                                          </p:spTgt>
                                        </p:tgtEl>
                                      </p:cBhvr>
                                    </p:animEffect>
                                  </p:childTnLst>
                                </p:cTn>
                              </p:par>
                            </p:childTnLst>
                          </p:cTn>
                        </p:par>
                        <p:par>
                          <p:cTn id="39" fill="hold">
                            <p:stCondLst>
                              <p:cond delay="1000"/>
                            </p:stCondLst>
                            <p:childTnLst>
                              <p:par>
                                <p:cTn id="40" presetID="4" presetClass="entr" presetSubtype="16" fill="hold" grpId="0" nodeType="afterEffect">
                                  <p:stCondLst>
                                    <p:cond delay="0"/>
                                  </p:stCondLst>
                                  <p:childTnLst>
                                    <p:set>
                                      <p:cBhvr>
                                        <p:cTn id="41" dur="500" fill="hold">
                                          <p:stCondLst>
                                            <p:cond delay="0"/>
                                          </p:stCondLst>
                                        </p:cTn>
                                        <p:tgtEl>
                                          <p:spTgt spid="77"/>
                                        </p:tgtEl>
                                        <p:attrNameLst>
                                          <p:attrName>style.visibility</p:attrName>
                                        </p:attrNameLst>
                                      </p:cBhvr>
                                      <p:to>
                                        <p:strVal val="visible"/>
                                      </p:to>
                                    </p:set>
                                    <p:animEffect transition="in" filter="box(in)">
                                      <p:cBhvr>
                                        <p:cTn id="42" dur="500"/>
                                        <p:tgtEl>
                                          <p:spTgt spid="77"/>
                                        </p:tgtEl>
                                      </p:cBhvr>
                                    </p:animEffect>
                                  </p:childTnLst>
                                </p:cTn>
                              </p:par>
                            </p:childTnLst>
                          </p:cTn>
                        </p:par>
                        <p:par>
                          <p:cTn id="43" fill="hold">
                            <p:stCondLst>
                              <p:cond delay="1500"/>
                            </p:stCondLst>
                            <p:childTnLst>
                              <p:par>
                                <p:cTn id="44" presetID="4" presetClass="entr" presetSubtype="16" fill="hold" grpId="1" nodeType="afterEffect">
                                  <p:stCondLst>
                                    <p:cond delay="0"/>
                                  </p:stCondLst>
                                  <p:childTnLst>
                                    <p:set>
                                      <p:cBhvr>
                                        <p:cTn id="45" dur="500" fill="hold">
                                          <p:stCondLst>
                                            <p:cond delay="0"/>
                                          </p:stCondLst>
                                        </p:cTn>
                                        <p:tgtEl>
                                          <p:spTgt spid="79"/>
                                        </p:tgtEl>
                                        <p:attrNameLst>
                                          <p:attrName>style.visibility</p:attrName>
                                        </p:attrNameLst>
                                      </p:cBhvr>
                                      <p:to>
                                        <p:strVal val="visible"/>
                                      </p:to>
                                    </p:set>
                                    <p:animEffect transition="in" filter="box(in)">
                                      <p:cBhvr>
                                        <p:cTn id="4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1" grpId="0" bldLvl="0" animBg="1"/>
      <p:bldP spid="76" grpId="0" build="p"/>
      <p:bldP spid="78" grpId="0" build="p"/>
      <p:bldP spid="77" grpId="0"/>
      <p:bldP spid="7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2211781" y="3780499"/>
            <a:ext cx="7429524" cy="829945"/>
          </a:xfrm>
          <a:prstGeom prst="rect">
            <a:avLst/>
          </a:prstGeom>
          <a:noFill/>
        </p:spPr>
        <p:txBody>
          <a:bodyPr wrap="square" rtlCol="0">
            <a:spAutoFit/>
          </a:bodyPr>
          <a:lstStyle/>
          <a:p>
            <a:pPr algn="ctr"/>
            <a:r>
              <a:rPr lang="zh-CN" altLang="en-US" sz="4800" dirty="0">
                <a:solidFill>
                  <a:srgbClr val="2A3246"/>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汇报完毕</a:t>
            </a:r>
            <a:endParaRPr lang="zh-CN" altLang="en-US" sz="4800" dirty="0">
              <a:solidFill>
                <a:srgbClr val="2A3246"/>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37" name="文本框 36"/>
          <p:cNvSpPr txBox="1"/>
          <p:nvPr/>
        </p:nvSpPr>
        <p:spPr>
          <a:xfrm>
            <a:off x="2981804" y="2739718"/>
            <a:ext cx="5889480" cy="1200329"/>
          </a:xfrm>
          <a:prstGeom prst="rect">
            <a:avLst/>
          </a:prstGeom>
          <a:noFill/>
        </p:spPr>
        <p:txBody>
          <a:bodyPr wrap="square" rtlCol="0">
            <a:spAutoFit/>
          </a:bodyPr>
          <a:lstStyle/>
          <a:p>
            <a:pPr algn="ctr"/>
            <a:r>
              <a:rPr lang="en-US" altLang="zh-CN" sz="7200" dirty="0" smtClean="0">
                <a:solidFill>
                  <a:srgbClr val="BA8F2D"/>
                </a:solidFill>
                <a:effectLst>
                  <a:outerShdw blurRad="127000" dist="38100" dir="2700000" algn="tl">
                    <a:srgbClr val="000000">
                      <a:alpha val="20000"/>
                    </a:srgbClr>
                  </a:outerShdw>
                </a:effectLst>
                <a:latin typeface="Aa楷体" panose="02000500000000000000" pitchFamily="2" charset="-122"/>
                <a:ea typeface="Aa楷体" panose="02000500000000000000" pitchFamily="2" charset="-122"/>
                <a:cs typeface="Aa楷体" panose="02000500000000000000" pitchFamily="2" charset="-122"/>
              </a:rPr>
              <a:t>THANK YOU</a:t>
            </a:r>
            <a:endParaRPr lang="zh-CN" altLang="en-US" sz="7200" dirty="0">
              <a:solidFill>
                <a:srgbClr val="BA8F2D"/>
              </a:solidFill>
              <a:effectLst>
                <a:outerShdw blurRad="127000" dist="38100" dir="2700000" algn="tl">
                  <a:srgbClr val="000000">
                    <a:alpha val="20000"/>
                  </a:srgbClr>
                </a:outerShdw>
              </a:effectLst>
              <a:latin typeface="Aa楷体" panose="02000500000000000000" pitchFamily="2" charset="-122"/>
              <a:ea typeface="Aa楷体" panose="02000500000000000000" pitchFamily="2" charset="-122"/>
              <a:cs typeface="Aa楷体" panose="02000500000000000000" pitchFamily="2" charset="-122"/>
            </a:endParaRPr>
          </a:p>
        </p:txBody>
      </p:sp>
      <p:sp>
        <p:nvSpPr>
          <p:cNvPr id="27" name="等腰三角形 26"/>
          <p:cNvSpPr/>
          <p:nvPr/>
        </p:nvSpPr>
        <p:spPr>
          <a:xfrm rot="10800000">
            <a:off x="9365673" y="0"/>
            <a:ext cx="1079724" cy="1006120"/>
          </a:xfrm>
          <a:prstGeom prst="triangle">
            <a:avLst/>
          </a:prstGeom>
          <a:solidFill>
            <a:srgbClr val="DDD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a:off x="9680476" y="4290466"/>
            <a:ext cx="2755364" cy="2567534"/>
          </a:xfrm>
          <a:prstGeom prst="triangle">
            <a:avLst/>
          </a:prstGeom>
          <a:solidFill>
            <a:srgbClr val="DDD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0800000">
            <a:off x="-169817" y="-2"/>
            <a:ext cx="2760617" cy="2572428"/>
          </a:xfrm>
          <a:prstGeom prst="triangle">
            <a:avLst/>
          </a:prstGeom>
          <a:solidFill>
            <a:srgbClr val="DDD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rot="10800000">
            <a:off x="-674915" y="0"/>
            <a:ext cx="2018940" cy="1881310"/>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a:off x="10909183" y="4948888"/>
            <a:ext cx="2048774" cy="1909111"/>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a:off x="1783930" y="-352697"/>
            <a:ext cx="1547123" cy="1441657"/>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a:off x="9753832" y="4397068"/>
            <a:ext cx="748469" cy="697446"/>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a:off x="10550403" y="6018276"/>
            <a:ext cx="760970" cy="709095"/>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071898" y="101847"/>
            <a:ext cx="792251" cy="738244"/>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10800000">
            <a:off x="1858695" y="1577568"/>
            <a:ext cx="792251" cy="738244"/>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0193719" y="431758"/>
            <a:ext cx="634768" cy="591496"/>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10800000">
            <a:off x="8954215" y="5760400"/>
            <a:ext cx="1542375" cy="1437232"/>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nvCxnSpPr>
        <p:spPr>
          <a:xfrm>
            <a:off x="5285065" y="15599"/>
            <a:ext cx="462593" cy="860810"/>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796482" y="-49558"/>
            <a:ext cx="427655" cy="795795"/>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095898" y="-610951"/>
            <a:ext cx="632219" cy="1176456"/>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210217" y="1441655"/>
            <a:ext cx="646054" cy="1202200"/>
          </a:xfrm>
          <a:prstGeom prst="line">
            <a:avLst/>
          </a:prstGeom>
          <a:ln w="19050">
            <a:solidFill>
              <a:srgbClr val="BA8F2D">
                <a:alpha val="8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377029" y="4042998"/>
            <a:ext cx="642900" cy="1196331"/>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126371" y="2594146"/>
            <a:ext cx="370003" cy="688515"/>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2092408" y="4290466"/>
            <a:ext cx="501126" cy="932513"/>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580861" y="6307359"/>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433992" y="6190978"/>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750810" y="3649515"/>
            <a:ext cx="388492" cy="722920"/>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85428" y="1716983"/>
            <a:ext cx="459407" cy="854881"/>
          </a:xfrm>
          <a:prstGeom prst="line">
            <a:avLst/>
          </a:prstGeom>
          <a:ln w="19050">
            <a:solidFill>
              <a:srgbClr val="BA8F2D">
                <a:alpha val="8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0-#ppt_w/2"/>
                                          </p:val>
                                        </p:tav>
                                        <p:tav tm="100000">
                                          <p:val>
                                            <p:strVal val="#ppt_x"/>
                                          </p:val>
                                        </p:tav>
                                      </p:tavLst>
                                    </p:anim>
                                    <p:anim calcmode="lin" valueType="num">
                                      <p:cBhvr additive="base">
                                        <p:cTn id="12" dur="500" fill="hold"/>
                                        <p:tgtEl>
                                          <p:spTgt spid="36"/>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0-#ppt_w/2"/>
                                          </p:val>
                                        </p:tav>
                                        <p:tav tm="100000">
                                          <p:val>
                                            <p:strVal val="#ppt_x"/>
                                          </p:val>
                                        </p:tav>
                                      </p:tavLst>
                                    </p:anim>
                                    <p:anim calcmode="lin" valueType="num">
                                      <p:cBhvr additive="base">
                                        <p:cTn id="16" dur="5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0-#ppt_w/2"/>
                                          </p:val>
                                        </p:tav>
                                        <p:tav tm="100000">
                                          <p:val>
                                            <p:strVal val="#ppt_x"/>
                                          </p:val>
                                        </p:tav>
                                      </p:tavLst>
                                    </p:anim>
                                    <p:anim calcmode="lin" valueType="num">
                                      <p:cBhvr additive="base">
                                        <p:cTn id="20" dur="500" fill="hold"/>
                                        <p:tgtEl>
                                          <p:spTgt spid="42"/>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0-#ppt_w/2"/>
                                          </p:val>
                                        </p:tav>
                                        <p:tav tm="100000">
                                          <p:val>
                                            <p:strVal val="#ppt_x"/>
                                          </p:val>
                                        </p:tav>
                                      </p:tavLst>
                                    </p:anim>
                                    <p:anim calcmode="lin" valueType="num">
                                      <p:cBhvr additive="base">
                                        <p:cTn id="24" dur="500" fill="hold"/>
                                        <p:tgtEl>
                                          <p:spTgt spid="43"/>
                                        </p:tgtEl>
                                        <p:attrNameLst>
                                          <p:attrName>ppt_y</p:attrName>
                                        </p:attrNameLst>
                                      </p:cBhvr>
                                      <p:tavLst>
                                        <p:tav tm="0">
                                          <p:val>
                                            <p:strVal val="0-#ppt_h/2"/>
                                          </p:val>
                                        </p:tav>
                                        <p:tav tm="100000">
                                          <p:val>
                                            <p:strVal val="#ppt_y"/>
                                          </p:val>
                                        </p:tav>
                                      </p:tavLst>
                                    </p:anim>
                                  </p:childTnLst>
                                </p:cTn>
                              </p:par>
                              <p:par>
                                <p:cTn id="25" presetID="2" presetClass="entr" presetSubtype="9"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0-#ppt_w/2"/>
                                          </p:val>
                                        </p:tav>
                                        <p:tav tm="100000">
                                          <p:val>
                                            <p:strVal val="#ppt_x"/>
                                          </p:val>
                                        </p:tav>
                                      </p:tavLst>
                                    </p:anim>
                                    <p:anim calcmode="lin" valueType="num">
                                      <p:cBhvr additive="base">
                                        <p:cTn id="28" dur="500" fill="hold"/>
                                        <p:tgtEl>
                                          <p:spTgt spid="48"/>
                                        </p:tgtEl>
                                        <p:attrNameLst>
                                          <p:attrName>ppt_y</p:attrName>
                                        </p:attrNameLst>
                                      </p:cBhvr>
                                      <p:tavLst>
                                        <p:tav tm="0">
                                          <p:val>
                                            <p:strVal val="0-#ppt_h/2"/>
                                          </p:val>
                                        </p:tav>
                                        <p:tav tm="100000">
                                          <p:val>
                                            <p:strVal val="#ppt_y"/>
                                          </p:val>
                                        </p:tav>
                                      </p:tavLst>
                                    </p:anim>
                                  </p:childTnLst>
                                </p:cTn>
                              </p:par>
                              <p:par>
                                <p:cTn id="29" presetID="2" presetClass="entr" presetSubtype="9"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0-#ppt_w/2"/>
                                          </p:val>
                                        </p:tav>
                                        <p:tav tm="100000">
                                          <p:val>
                                            <p:strVal val="#ppt_x"/>
                                          </p:val>
                                        </p:tav>
                                      </p:tavLst>
                                    </p:anim>
                                    <p:anim calcmode="lin" valueType="num">
                                      <p:cBhvr additive="base">
                                        <p:cTn id="32" dur="500" fill="hold"/>
                                        <p:tgtEl>
                                          <p:spTgt spid="49"/>
                                        </p:tgtEl>
                                        <p:attrNameLst>
                                          <p:attrName>ppt_y</p:attrName>
                                        </p:attrNameLst>
                                      </p:cBhvr>
                                      <p:tavLst>
                                        <p:tav tm="0">
                                          <p:val>
                                            <p:strVal val="0-#ppt_h/2"/>
                                          </p:val>
                                        </p:tav>
                                        <p:tav tm="100000">
                                          <p:val>
                                            <p:strVal val="#ppt_y"/>
                                          </p:val>
                                        </p:tav>
                                      </p:tavLst>
                                    </p:anim>
                                  </p:childTnLst>
                                </p:cTn>
                              </p:par>
                              <p:par>
                                <p:cTn id="33" presetID="2" presetClass="entr" presetSubtype="9"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0-#ppt_h/2"/>
                                          </p:val>
                                        </p:tav>
                                        <p:tav tm="100000">
                                          <p:val>
                                            <p:strVal val="#ppt_y"/>
                                          </p:val>
                                        </p:tav>
                                      </p:tavLst>
                                    </p:anim>
                                  </p:childTnLst>
                                </p:cTn>
                              </p:par>
                              <p:par>
                                <p:cTn id="37" presetID="2" presetClass="entr" presetSubtype="9"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0-#ppt_w/2"/>
                                          </p:val>
                                        </p:tav>
                                        <p:tav tm="100000">
                                          <p:val>
                                            <p:strVal val="#ppt_x"/>
                                          </p:val>
                                        </p:tav>
                                      </p:tavLst>
                                    </p:anim>
                                    <p:anim calcmode="lin" valueType="num">
                                      <p:cBhvr additive="base">
                                        <p:cTn id="40" dur="500" fill="hold"/>
                                        <p:tgtEl>
                                          <p:spTgt spid="56"/>
                                        </p:tgtEl>
                                        <p:attrNameLst>
                                          <p:attrName>ppt_y</p:attrName>
                                        </p:attrNameLst>
                                      </p:cBhvr>
                                      <p:tavLst>
                                        <p:tav tm="0">
                                          <p:val>
                                            <p:strVal val="0-#ppt_h/2"/>
                                          </p:val>
                                        </p:tav>
                                        <p:tav tm="100000">
                                          <p:val>
                                            <p:strVal val="#ppt_y"/>
                                          </p:val>
                                        </p:tav>
                                      </p:tavLst>
                                    </p:anim>
                                  </p:childTnLst>
                                </p:cTn>
                              </p:par>
                              <p:par>
                                <p:cTn id="41" presetID="2" presetClass="entr" presetSubtype="9"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0-#ppt_w/2"/>
                                          </p:val>
                                        </p:tav>
                                        <p:tav tm="100000">
                                          <p:val>
                                            <p:strVal val="#ppt_x"/>
                                          </p:val>
                                        </p:tav>
                                      </p:tavLst>
                                    </p:anim>
                                    <p:anim calcmode="lin" valueType="num">
                                      <p:cBhvr additive="base">
                                        <p:cTn id="44" dur="500" fill="hold"/>
                                        <p:tgtEl>
                                          <p:spTgt spid="46"/>
                                        </p:tgtEl>
                                        <p:attrNameLst>
                                          <p:attrName>ppt_y</p:attrName>
                                        </p:attrNameLst>
                                      </p:cBhvr>
                                      <p:tavLst>
                                        <p:tav tm="0">
                                          <p:val>
                                            <p:strVal val="0-#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1+#ppt_w/2"/>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1+#ppt_w/2"/>
                                          </p:val>
                                        </p:tav>
                                        <p:tav tm="100000">
                                          <p:val>
                                            <p:strVal val="#ppt_x"/>
                                          </p:val>
                                        </p:tav>
                                      </p:tavLst>
                                    </p:anim>
                                    <p:anim calcmode="lin" valueType="num">
                                      <p:cBhvr additive="base">
                                        <p:cTn id="56" dur="500" fill="hold"/>
                                        <p:tgtEl>
                                          <p:spTgt spid="40"/>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1+#ppt_w/2"/>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1+#ppt_w/2"/>
                                          </p:val>
                                        </p:tav>
                                        <p:tav tm="100000">
                                          <p:val>
                                            <p:strVal val="#ppt_x"/>
                                          </p:val>
                                        </p:tav>
                                      </p:tavLst>
                                    </p:anim>
                                    <p:anim calcmode="lin" valueType="num">
                                      <p:cBhvr additive="base">
                                        <p:cTn id="64" dur="500" fill="hold"/>
                                        <p:tgtEl>
                                          <p:spTgt spid="45"/>
                                        </p:tgtEl>
                                        <p:attrNameLst>
                                          <p:attrName>ppt_y</p:attrName>
                                        </p:attrNameLst>
                                      </p:cBhvr>
                                      <p:tavLst>
                                        <p:tav tm="0">
                                          <p:val>
                                            <p:strVal val="1+#ppt_h/2"/>
                                          </p:val>
                                        </p:tav>
                                        <p:tav tm="100000">
                                          <p:val>
                                            <p:strVal val="#ppt_y"/>
                                          </p:val>
                                        </p:tav>
                                      </p:tavLst>
                                    </p:anim>
                                  </p:childTnLst>
                                </p:cTn>
                              </p:par>
                              <p:par>
                                <p:cTn id="65" presetID="2" presetClass="entr" presetSubtype="6"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1+#ppt_w/2"/>
                                          </p:val>
                                        </p:tav>
                                        <p:tav tm="100000">
                                          <p:val>
                                            <p:strVal val="#ppt_x"/>
                                          </p:val>
                                        </p:tav>
                                      </p:tavLst>
                                    </p:anim>
                                    <p:anim calcmode="lin" valueType="num">
                                      <p:cBhvr additive="base">
                                        <p:cTn id="68" dur="500" fill="hold"/>
                                        <p:tgtEl>
                                          <p:spTgt spid="50"/>
                                        </p:tgtEl>
                                        <p:attrNameLst>
                                          <p:attrName>ppt_y</p:attrName>
                                        </p:attrNameLst>
                                      </p:cBhvr>
                                      <p:tavLst>
                                        <p:tav tm="0">
                                          <p:val>
                                            <p:strVal val="1+#ppt_h/2"/>
                                          </p:val>
                                        </p:tav>
                                        <p:tav tm="100000">
                                          <p:val>
                                            <p:strVal val="#ppt_y"/>
                                          </p:val>
                                        </p:tav>
                                      </p:tavLst>
                                    </p:anim>
                                  </p:childTnLst>
                                </p:cTn>
                              </p:par>
                              <p:par>
                                <p:cTn id="69" presetID="2" presetClass="entr" presetSubtype="6"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1+#ppt_w/2"/>
                                          </p:val>
                                        </p:tav>
                                        <p:tav tm="100000">
                                          <p:val>
                                            <p:strVal val="#ppt_x"/>
                                          </p:val>
                                        </p:tav>
                                      </p:tavLst>
                                    </p:anim>
                                    <p:anim calcmode="lin" valueType="num">
                                      <p:cBhvr additive="base">
                                        <p:cTn id="72" dur="5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6"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 calcmode="lin" valueType="num">
                                      <p:cBhvr additive="base">
                                        <p:cTn id="75" dur="500" fill="hold"/>
                                        <p:tgtEl>
                                          <p:spTgt spid="52"/>
                                        </p:tgtEl>
                                        <p:attrNameLst>
                                          <p:attrName>ppt_x</p:attrName>
                                        </p:attrNameLst>
                                      </p:cBhvr>
                                      <p:tavLst>
                                        <p:tav tm="0">
                                          <p:val>
                                            <p:strVal val="1+#ppt_w/2"/>
                                          </p:val>
                                        </p:tav>
                                        <p:tav tm="100000">
                                          <p:val>
                                            <p:strVal val="#ppt_x"/>
                                          </p:val>
                                        </p:tav>
                                      </p:tavLst>
                                    </p:anim>
                                    <p:anim calcmode="lin" valueType="num">
                                      <p:cBhvr additive="base">
                                        <p:cTn id="76" dur="500" fill="hold"/>
                                        <p:tgtEl>
                                          <p:spTgt spid="52"/>
                                        </p:tgtEl>
                                        <p:attrNameLst>
                                          <p:attrName>ppt_y</p:attrName>
                                        </p:attrNameLst>
                                      </p:cBhvr>
                                      <p:tavLst>
                                        <p:tav tm="0">
                                          <p:val>
                                            <p:strVal val="1+#ppt_h/2"/>
                                          </p:val>
                                        </p:tav>
                                        <p:tav tm="100000">
                                          <p:val>
                                            <p:strVal val="#ppt_y"/>
                                          </p:val>
                                        </p:tav>
                                      </p:tavLst>
                                    </p:anim>
                                  </p:childTnLst>
                                </p:cTn>
                              </p:par>
                              <p:par>
                                <p:cTn id="77" presetID="2" presetClass="entr" presetSubtype="6"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1+#ppt_w/2"/>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par>
                                <p:cTn id="81" presetID="2" presetClass="entr" presetSubtype="6"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 calcmode="lin" valueType="num">
                                      <p:cBhvr additive="base">
                                        <p:cTn id="83" dur="500" fill="hold"/>
                                        <p:tgtEl>
                                          <p:spTgt spid="54"/>
                                        </p:tgtEl>
                                        <p:attrNameLst>
                                          <p:attrName>ppt_x</p:attrName>
                                        </p:attrNameLst>
                                      </p:cBhvr>
                                      <p:tavLst>
                                        <p:tav tm="0">
                                          <p:val>
                                            <p:strVal val="1+#ppt_w/2"/>
                                          </p:val>
                                        </p:tav>
                                        <p:tav tm="100000">
                                          <p:val>
                                            <p:strVal val="#ppt_x"/>
                                          </p:val>
                                        </p:tav>
                                      </p:tavLst>
                                    </p:anim>
                                    <p:anim calcmode="lin" valueType="num">
                                      <p:cBhvr additive="base">
                                        <p:cTn id="84" dur="500" fill="hold"/>
                                        <p:tgtEl>
                                          <p:spTgt spid="54"/>
                                        </p:tgtEl>
                                        <p:attrNameLst>
                                          <p:attrName>ppt_y</p:attrName>
                                        </p:attrNameLst>
                                      </p:cBhvr>
                                      <p:tavLst>
                                        <p:tav tm="0">
                                          <p:val>
                                            <p:strVal val="1+#ppt_h/2"/>
                                          </p:val>
                                        </p:tav>
                                        <p:tav tm="100000">
                                          <p:val>
                                            <p:strVal val="#ppt_y"/>
                                          </p:val>
                                        </p:tav>
                                      </p:tavLst>
                                    </p:anim>
                                  </p:childTnLst>
                                </p:cTn>
                              </p:par>
                              <p:par>
                                <p:cTn id="85" presetID="2" presetClass="entr" presetSubtype="1"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par>
                                <p:cTn id="89" presetID="2" presetClass="entr" presetSubtype="1"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fill="hold"/>
                                        <p:tgtEl>
                                          <p:spTgt spid="27"/>
                                        </p:tgtEl>
                                        <p:attrNameLst>
                                          <p:attrName>ppt_x</p:attrName>
                                        </p:attrNameLst>
                                      </p:cBhvr>
                                      <p:tavLst>
                                        <p:tav tm="0">
                                          <p:val>
                                            <p:strVal val="#ppt_x"/>
                                          </p:val>
                                        </p:tav>
                                        <p:tav tm="100000">
                                          <p:val>
                                            <p:strVal val="#ppt_x"/>
                                          </p:val>
                                        </p:tav>
                                      </p:tavLst>
                                    </p:anim>
                                    <p:anim calcmode="lin" valueType="num">
                                      <p:cBhvr additive="base">
                                        <p:cTn id="92" dur="500" fill="hold"/>
                                        <p:tgtEl>
                                          <p:spTgt spid="27"/>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additive="base">
                                        <p:cTn id="95" dur="500" fill="hold"/>
                                        <p:tgtEl>
                                          <p:spTgt spid="47"/>
                                        </p:tgtEl>
                                        <p:attrNameLst>
                                          <p:attrName>ppt_x</p:attrName>
                                        </p:attrNameLst>
                                      </p:cBhvr>
                                      <p:tavLst>
                                        <p:tav tm="0">
                                          <p:val>
                                            <p:strVal val="#ppt_x"/>
                                          </p:val>
                                        </p:tav>
                                        <p:tav tm="100000">
                                          <p:val>
                                            <p:strVal val="#ppt_x"/>
                                          </p:val>
                                        </p:tav>
                                      </p:tavLst>
                                    </p:anim>
                                    <p:anim calcmode="lin" valueType="num">
                                      <p:cBhvr additive="base">
                                        <p:cTn id="96" dur="500" fill="hold"/>
                                        <p:tgtEl>
                                          <p:spTgt spid="47"/>
                                        </p:tgtEl>
                                        <p:attrNameLst>
                                          <p:attrName>ppt_y</p:attrName>
                                        </p:attrNameLst>
                                      </p:cBhvr>
                                      <p:tavLst>
                                        <p:tav tm="0">
                                          <p:val>
                                            <p:strVal val="0-#ppt_h/2"/>
                                          </p:val>
                                        </p:tav>
                                        <p:tav tm="100000">
                                          <p:val>
                                            <p:strVal val="#ppt_y"/>
                                          </p:val>
                                        </p:tav>
                                      </p:tavLst>
                                    </p:anim>
                                  </p:childTnLst>
                                </p:cTn>
                              </p:par>
                              <p:par>
                                <p:cTn id="97" presetID="41" presetClass="entr" presetSubtype="0" fill="hold" grpId="0" nodeType="withEffect">
                                  <p:stCondLst>
                                    <p:cond delay="0"/>
                                  </p:stCondLst>
                                  <p:iterate type="lt">
                                    <p:tmPct val="10000"/>
                                  </p:iterate>
                                  <p:childTnLst>
                                    <p:set>
                                      <p:cBhvr>
                                        <p:cTn id="98" dur="1" fill="hold">
                                          <p:stCondLst>
                                            <p:cond delay="0"/>
                                          </p:stCondLst>
                                        </p:cTn>
                                        <p:tgtEl>
                                          <p:spTgt spid="35"/>
                                        </p:tgtEl>
                                        <p:attrNameLst>
                                          <p:attrName>style.visibility</p:attrName>
                                        </p:attrNameLst>
                                      </p:cBhvr>
                                      <p:to>
                                        <p:strVal val="visible"/>
                                      </p:to>
                                    </p:set>
                                    <p:anim calcmode="lin" valueType="num">
                                      <p:cBhvr>
                                        <p:cTn id="99"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35"/>
                                        </p:tgtEl>
                                        <p:attrNameLst>
                                          <p:attrName>ppt_y</p:attrName>
                                        </p:attrNameLst>
                                      </p:cBhvr>
                                      <p:tavLst>
                                        <p:tav tm="0">
                                          <p:val>
                                            <p:strVal val="#ppt_y"/>
                                          </p:val>
                                        </p:tav>
                                        <p:tav tm="100000">
                                          <p:val>
                                            <p:strVal val="#ppt_y"/>
                                          </p:val>
                                        </p:tav>
                                      </p:tavLst>
                                    </p:anim>
                                    <p:anim calcmode="lin" valueType="num">
                                      <p:cBhvr>
                                        <p:cTn id="101"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35"/>
                                        </p:tgtEl>
                                      </p:cBhvr>
                                    </p:animEffect>
                                  </p:childTnLst>
                                </p:cTn>
                              </p:par>
                              <p:par>
                                <p:cTn id="104" presetID="42" presetClass="entr" presetSubtype="0" fill="hold" grpId="0" nodeType="withEffect">
                                  <p:stCondLst>
                                    <p:cond delay="75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1000"/>
                                        <p:tgtEl>
                                          <p:spTgt spid="37"/>
                                        </p:tgtEl>
                                      </p:cBhvr>
                                    </p:animEffect>
                                    <p:anim calcmode="lin" valueType="num">
                                      <p:cBhvr>
                                        <p:cTn id="107" dur="1000" fill="hold"/>
                                        <p:tgtEl>
                                          <p:spTgt spid="37"/>
                                        </p:tgtEl>
                                        <p:attrNameLst>
                                          <p:attrName>ppt_x</p:attrName>
                                        </p:attrNameLst>
                                      </p:cBhvr>
                                      <p:tavLst>
                                        <p:tav tm="0">
                                          <p:val>
                                            <p:strVal val="#ppt_x"/>
                                          </p:val>
                                        </p:tav>
                                        <p:tav tm="100000">
                                          <p:val>
                                            <p:strVal val="#ppt_x"/>
                                          </p:val>
                                        </p:tav>
                                      </p:tavLst>
                                    </p:anim>
                                    <p:anim calcmode="lin" valueType="num">
                                      <p:cBhvr>
                                        <p:cTn id="10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27" grpId="0" animBg="1"/>
      <p:bldP spid="32" grpId="0" animBg="1"/>
      <p:bldP spid="33" grpId="0" animBg="1"/>
      <p:bldP spid="36"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353360" y="2929505"/>
            <a:ext cx="5364480" cy="829945"/>
          </a:xfrm>
          <a:prstGeom prst="rect">
            <a:avLst/>
          </a:prstGeom>
          <a:noFill/>
        </p:spPr>
        <p:txBody>
          <a:bodyPr wrap="none" rtlCol="0">
            <a:spAutoFit/>
          </a:bodyPr>
          <a:lstStyle/>
          <a:p>
            <a:pPr algn="ctr"/>
            <a:r>
              <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sym typeface="+mn-ea"/>
              </a:rPr>
              <a:t>Web应用构建和部署</a:t>
            </a:r>
            <a:endParaRPr lang="en-US" altLang="zh-CN" sz="4800" dirty="0">
              <a:solidFill>
                <a:srgbClr val="2A3246"/>
              </a:solidFill>
              <a:effectLst>
                <a:outerShdw blurRad="381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46" name="文本框 45"/>
          <p:cNvSpPr txBox="1"/>
          <p:nvPr/>
        </p:nvSpPr>
        <p:spPr>
          <a:xfrm>
            <a:off x="5115683" y="3809773"/>
            <a:ext cx="5839834" cy="460375"/>
          </a:xfrm>
          <a:prstGeom prst="rect">
            <a:avLst/>
          </a:prstGeom>
          <a:noFill/>
        </p:spPr>
        <p:txBody>
          <a:bodyPr wrap="square" rtlCol="0">
            <a:spAutoFit/>
          </a:bodyPr>
          <a:lstStyle/>
          <a:p>
            <a:pPr algn="ctr">
              <a:lnSpc>
                <a:spcPct val="120000"/>
              </a:lnSpc>
            </a:pPr>
            <a:r>
              <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Web application construction and deployment</a:t>
            </a:r>
            <a:endPar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a:p>
            <a:pPr algn="ctr">
              <a:lnSpc>
                <a:spcPct val="120000"/>
              </a:lnSpc>
            </a:pPr>
            <a:endParaRPr lang="en-US" altLang="zh-CN" sz="1000" dirty="0">
              <a:solidFill>
                <a:schemeClr val="bg1">
                  <a:lumMod val="65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17" name="等腰三角形 16"/>
          <p:cNvSpPr/>
          <p:nvPr/>
        </p:nvSpPr>
        <p:spPr>
          <a:xfrm rot="10800000">
            <a:off x="1775848" y="2449866"/>
            <a:ext cx="2609342" cy="2431466"/>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2091766" y="3712376"/>
            <a:ext cx="1053605" cy="981782"/>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353073" y="1066800"/>
            <a:ext cx="921127" cy="1714066"/>
          </a:xfrm>
          <a:prstGeom prst="line">
            <a:avLst/>
          </a:prstGeom>
          <a:ln w="19050">
            <a:solidFill>
              <a:srgbClr val="BA8F2D">
                <a:alpha val="7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94633" y="3761645"/>
            <a:ext cx="501126" cy="932513"/>
          </a:xfrm>
          <a:prstGeom prst="line">
            <a:avLst/>
          </a:prstGeom>
          <a:ln w="19050">
            <a:solidFill>
              <a:srgbClr val="2A3246">
                <a:alpha val="80000"/>
              </a:srgb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605052" y="2898264"/>
            <a:ext cx="944880" cy="1014730"/>
          </a:xfrm>
          <a:prstGeom prst="rect">
            <a:avLst/>
          </a:prstGeom>
          <a:noFill/>
        </p:spPr>
        <p:txBody>
          <a:bodyPr wrap="none" rtlCol="0">
            <a:spAutoFit/>
          </a:bodyPr>
          <a:lstStyle/>
          <a:p>
            <a:pPr algn="ctr"/>
            <a:r>
              <a:rPr lang="en-US" altLang="zh-CN" sz="6000" dirty="0" smtClean="0">
                <a:solidFill>
                  <a:schemeClr val="bg1"/>
                </a:solidFill>
                <a:effectLst>
                  <a:outerShdw blurRad="25400" dist="25400" dir="2700000" algn="tl">
                    <a:srgbClr val="000000">
                      <a:alpha val="20000"/>
                    </a:srgbClr>
                  </a:outerShdw>
                </a:effectLst>
                <a:latin typeface="思源黑体" panose="020B0500000000000000" pitchFamily="34" charset="-122"/>
              </a:rPr>
              <a:t>07</a:t>
            </a:r>
            <a:endParaRPr lang="zh-CN" altLang="en-US" sz="6000" dirty="0">
              <a:solidFill>
                <a:schemeClr val="bg1"/>
              </a:solidFill>
              <a:effectLst>
                <a:outerShdw blurRad="25400" dist="25400" dir="2700000" algn="tl">
                  <a:srgbClr val="000000">
                    <a:alpha val="20000"/>
                  </a:srgbClr>
                </a:outerShdw>
              </a:effectLst>
              <a:latin typeface="思源黑体" panose="020B0500000000000000" pitchFamily="34" charset="-122"/>
            </a:endParaRPr>
          </a:p>
        </p:txBody>
      </p:sp>
      <p:sp>
        <p:nvSpPr>
          <p:cNvPr id="21" name="文本框 20"/>
          <p:cNvSpPr txBox="1"/>
          <p:nvPr/>
        </p:nvSpPr>
        <p:spPr>
          <a:xfrm>
            <a:off x="2618312" y="261882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思源黑体" panose="020B0500000000000000" pitchFamily="34" charset="-122"/>
              </a:rPr>
              <a:t>TASK</a:t>
            </a:r>
            <a:endParaRPr lang="en-US" altLang="zh-CN" dirty="0">
              <a:solidFill>
                <a:schemeClr val="bg1"/>
              </a:solidFill>
              <a:effectLst>
                <a:outerShdw blurRad="25400" dist="25400" dir="2700000" algn="tl">
                  <a:srgbClr val="000000">
                    <a:alpha val="20000"/>
                  </a:srgbClr>
                </a:outerShdw>
              </a:effectLst>
              <a:latin typeface="思源黑体" panose="020B0500000000000000" pitchFamily="34" charset="-122"/>
            </a:endParaRPr>
          </a:p>
        </p:txBody>
      </p:sp>
      <p:sp>
        <p:nvSpPr>
          <p:cNvPr id="24" name="等腰三角形 23"/>
          <p:cNvSpPr/>
          <p:nvPr/>
        </p:nvSpPr>
        <p:spPr>
          <a:xfrm>
            <a:off x="3649416" y="2165938"/>
            <a:ext cx="552596" cy="514927"/>
          </a:xfrm>
          <a:prstGeom prst="triangle">
            <a:avLst/>
          </a:prstGeom>
          <a:solidFill>
            <a:srgbClr val="BA8F2D"/>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110009" y="5844670"/>
            <a:ext cx="250563" cy="466257"/>
          </a:xfrm>
          <a:prstGeom prst="line">
            <a:avLst/>
          </a:prstGeom>
          <a:ln w="19050">
            <a:solidFill>
              <a:srgbClr val="BA8F2D">
                <a:alpha val="80000"/>
              </a:srgbClr>
            </a:solidFill>
          </a:ln>
        </p:spPr>
        <p:style>
          <a:lnRef idx="1">
            <a:schemeClr val="accent1"/>
          </a:lnRef>
          <a:fillRef idx="0">
            <a:schemeClr val="accent1"/>
          </a:fillRef>
          <a:effectRef idx="0">
            <a:schemeClr val="accent1"/>
          </a:effectRef>
          <a:fontRef idx="minor">
            <a:schemeClr val="tx1"/>
          </a:fontRef>
        </p:style>
      </p:cxnSp>
      <p:sp>
        <p:nvSpPr>
          <p:cNvPr id="30" name="等腰三角形 29"/>
          <p:cNvSpPr/>
          <p:nvPr/>
        </p:nvSpPr>
        <p:spPr>
          <a:xfrm rot="10800000">
            <a:off x="3607662" y="4878194"/>
            <a:ext cx="308065" cy="287065"/>
          </a:xfrm>
          <a:prstGeom prst="triangle">
            <a:avLst/>
          </a:prstGeom>
          <a:solidFill>
            <a:srgbClr val="2A3246"/>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851116" y="4646032"/>
            <a:ext cx="368968" cy="0"/>
          </a:xfrm>
          <a:prstGeom prst="line">
            <a:avLst/>
          </a:prstGeom>
          <a:ln w="38100">
            <a:solidFill>
              <a:srgbClr val="BA8F2D"/>
            </a:solidFill>
          </a:ln>
          <a:effectLst>
            <a:outerShdw blurRad="254000" dist="63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1000" fill="hold"/>
                                        <p:tgtEl>
                                          <p:spTgt spid="21"/>
                                        </p:tgtEl>
                                        <p:attrNameLst>
                                          <p:attrName>ppt_x</p:attrName>
                                        </p:attrNameLst>
                                      </p:cBhvr>
                                      <p:tavLst>
                                        <p:tav tm="0">
                                          <p:val>
                                            <p:strVal val="0-#ppt_w/2"/>
                                          </p:val>
                                        </p:tav>
                                        <p:tav tm="100000">
                                          <p:val>
                                            <p:strVal val="#ppt_x"/>
                                          </p:val>
                                        </p:tav>
                                      </p:tavLst>
                                    </p:anim>
                                    <p:anim calcmode="lin" valueType="num">
                                      <p:cBhvr additive="base">
                                        <p:cTn id="25" dur="1000" fill="hold"/>
                                        <p:tgtEl>
                                          <p:spTgt spid="21"/>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1+#ppt_w/2"/>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1+#ppt_w/2"/>
                                          </p:val>
                                        </p:tav>
                                        <p:tav tm="100000">
                                          <p:val>
                                            <p:strVal val="#ppt_x"/>
                                          </p:val>
                                        </p:tav>
                                      </p:tavLst>
                                    </p:anim>
                                    <p:anim calcmode="lin" valueType="num">
                                      <p:cBhvr additive="base">
                                        <p:cTn id="37" dur="500" fill="hold"/>
                                        <p:tgtEl>
                                          <p:spTgt spid="30"/>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1000" fill="hold"/>
                                        <p:tgtEl>
                                          <p:spTgt spid="11"/>
                                        </p:tgtEl>
                                        <p:attrNameLst>
                                          <p:attrName>ppt_x</p:attrName>
                                        </p:attrNameLst>
                                      </p:cBhvr>
                                      <p:tavLst>
                                        <p:tav tm="0">
                                          <p:val>
                                            <p:strVal val="1+#ppt_w/2"/>
                                          </p:val>
                                        </p:tav>
                                        <p:tav tm="100000">
                                          <p:val>
                                            <p:strVal val="#ppt_x"/>
                                          </p:val>
                                        </p:tav>
                                      </p:tavLst>
                                    </p:anim>
                                    <p:anim calcmode="lin" valueType="num">
                                      <p:cBhvr additive="base">
                                        <p:cTn id="41" dur="1000" fill="hold"/>
                                        <p:tgtEl>
                                          <p:spTgt spid="11"/>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1000"/>
                                  </p:stCondLst>
                                  <p:iterate type="lt">
                                    <p:tmPct val="10000"/>
                                  </p:iterate>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2"/>
                                        </p:tgtEl>
                                        <p:attrNameLst>
                                          <p:attrName>ppt_y</p:attrName>
                                        </p:attrNameLst>
                                      </p:cBhvr>
                                      <p:tavLst>
                                        <p:tav tm="0">
                                          <p:val>
                                            <p:strVal val="#ppt_y"/>
                                          </p:val>
                                        </p:tav>
                                        <p:tav tm="100000">
                                          <p:val>
                                            <p:strVal val="#ppt_y"/>
                                          </p:val>
                                        </p:tav>
                                      </p:tavLst>
                                    </p:anim>
                                    <p:anim calcmode="lin" valueType="num">
                                      <p:cBhvr>
                                        <p:cTn id="4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2"/>
                                        </p:tgtEl>
                                      </p:cBhvr>
                                    </p:animEffect>
                                  </p:childTnLst>
                                </p:cTn>
                              </p:par>
                              <p:par>
                                <p:cTn id="49" presetID="42" presetClass="entr" presetSubtype="0" fill="hold" grpId="0" nodeType="withEffect">
                                  <p:stCondLst>
                                    <p:cond delay="175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1000"/>
                                        <p:tgtEl>
                                          <p:spTgt spid="46"/>
                                        </p:tgtEl>
                                      </p:cBhvr>
                                    </p:animEffect>
                                    <p:anim calcmode="lin" valueType="num">
                                      <p:cBhvr>
                                        <p:cTn id="52" dur="1000" fill="hold"/>
                                        <p:tgtEl>
                                          <p:spTgt spid="46"/>
                                        </p:tgtEl>
                                        <p:attrNameLst>
                                          <p:attrName>ppt_x</p:attrName>
                                        </p:attrNameLst>
                                      </p:cBhvr>
                                      <p:tavLst>
                                        <p:tav tm="0">
                                          <p:val>
                                            <p:strVal val="#ppt_x"/>
                                          </p:val>
                                        </p:tav>
                                        <p:tav tm="100000">
                                          <p:val>
                                            <p:strVal val="#ppt_x"/>
                                          </p:val>
                                        </p:tav>
                                      </p:tavLst>
                                    </p:anim>
                                    <p:anim calcmode="lin" valueType="num">
                                      <p:cBhvr>
                                        <p:cTn id="53" dur="1000" fill="hold"/>
                                        <p:tgtEl>
                                          <p:spTgt spid="46"/>
                                        </p:tgtEl>
                                        <p:attrNameLst>
                                          <p:attrName>ppt_y</p:attrName>
                                        </p:attrNameLst>
                                      </p:cBhvr>
                                      <p:tavLst>
                                        <p:tav tm="0">
                                          <p:val>
                                            <p:strVal val="#ppt_y+.1"/>
                                          </p:val>
                                        </p:tav>
                                        <p:tav tm="100000">
                                          <p:val>
                                            <p:strVal val="#ppt_y"/>
                                          </p:val>
                                        </p:tav>
                                      </p:tavLst>
                                    </p:anim>
                                  </p:childTnLst>
                                </p:cTn>
                              </p:par>
                              <p:par>
                                <p:cTn id="54" presetID="16" presetClass="entr" presetSubtype="21" fill="hold" nodeType="withEffect">
                                  <p:stCondLst>
                                    <p:cond delay="2250"/>
                                  </p:stCondLst>
                                  <p:childTnLst>
                                    <p:set>
                                      <p:cBhvr>
                                        <p:cTn id="55" dur="1" fill="hold">
                                          <p:stCondLst>
                                            <p:cond delay="0"/>
                                          </p:stCondLst>
                                        </p:cTn>
                                        <p:tgtEl>
                                          <p:spTgt spid="6"/>
                                        </p:tgtEl>
                                        <p:attrNameLst>
                                          <p:attrName>style.visibility</p:attrName>
                                        </p:attrNameLst>
                                      </p:cBhvr>
                                      <p:to>
                                        <p:strVal val="visible"/>
                                      </p:to>
                                    </p:set>
                                    <p:animEffect transition="in" filter="barn(inVertical)">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6" grpId="0"/>
      <p:bldP spid="17" grpId="0" bldLvl="0" animBg="1"/>
      <p:bldP spid="18" grpId="0" bldLvl="0" animBg="1"/>
      <p:bldP spid="11" grpId="0"/>
      <p:bldP spid="21" grpId="0"/>
      <p:bldP spid="24" grpId="0" bldLvl="0" animBg="1"/>
      <p:bldP spid="30"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ardrop 8"/>
          <p:cNvSpPr/>
          <p:nvPr>
            <p:custDataLst>
              <p:tags r:id="rId1"/>
            </p:custDataLst>
          </p:nvPr>
        </p:nvSpPr>
        <p:spPr>
          <a:xfrm rot="13500000">
            <a:off x="5989656" y="2504085"/>
            <a:ext cx="164306" cy="164306"/>
          </a:xfrm>
          <a:prstGeom prst="teardrop">
            <a:avLst/>
          </a:prstGeom>
          <a:solidFill>
            <a:srgbClr val="2A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8" name="Rounded Rectangle 9"/>
          <p:cNvSpPr/>
          <p:nvPr>
            <p:custDataLst>
              <p:tags r:id="rId2"/>
            </p:custDataLst>
          </p:nvPr>
        </p:nvSpPr>
        <p:spPr>
          <a:xfrm>
            <a:off x="1233055" y="2294305"/>
            <a:ext cx="3991600" cy="583867"/>
          </a:xfrm>
          <a:prstGeom prst="roundRect">
            <a:avLst>
              <a:gd name="adj" fmla="val 50000"/>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cxnSp>
        <p:nvCxnSpPr>
          <p:cNvPr id="9" name="Straight Connector 15"/>
          <p:cNvCxnSpPr/>
          <p:nvPr>
            <p:custDataLst>
              <p:tags r:id="rId3"/>
            </p:custDataLst>
          </p:nvPr>
        </p:nvCxnSpPr>
        <p:spPr>
          <a:xfrm>
            <a:off x="5251203" y="2586237"/>
            <a:ext cx="730972" cy="0"/>
          </a:xfrm>
          <a:prstGeom prst="line">
            <a:avLst/>
          </a:prstGeom>
          <a:ln w="444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p:cNvSpPr txBox="1"/>
          <p:nvPr>
            <p:custDataLst>
              <p:tags r:id="rId4"/>
            </p:custDataLst>
          </p:nvPr>
        </p:nvSpPr>
        <p:spPr>
          <a:xfrm>
            <a:off x="6188075" y="2221865"/>
            <a:ext cx="4509770" cy="730885"/>
          </a:xfrm>
          <a:prstGeom prst="rect">
            <a:avLst/>
          </a:prstGeom>
          <a:noFill/>
        </p:spPr>
        <p:txBody>
          <a:bodyPr wrap="square" rtlCol="0">
            <a:spAutoFit/>
          </a:bodyPr>
          <a:lstStyle/>
          <a:p>
            <a:pPr>
              <a:lnSpc>
                <a:spcPct val="130000"/>
              </a:lnSpc>
            </a:pP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Vue 3.2</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TypeScript</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Element Plus</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a:t>
            </a: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a:p>
            <a:pPr>
              <a:lnSpc>
                <a:spcPct val="130000"/>
              </a:lnSpc>
            </a:pP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Pinia</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Vue Router</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Vite</a:t>
            </a:r>
            <a:endPar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
        <p:nvSpPr>
          <p:cNvPr id="12" name="Rectangle 28"/>
          <p:cNvSpPr/>
          <p:nvPr>
            <p:custDataLst>
              <p:tags r:id="rId5"/>
            </p:custDataLst>
          </p:nvPr>
        </p:nvSpPr>
        <p:spPr>
          <a:xfrm>
            <a:off x="479377" y="2373860"/>
            <a:ext cx="4294459" cy="450850"/>
          </a:xfrm>
          <a:prstGeom prst="rect">
            <a:avLst/>
          </a:prstGeom>
        </p:spPr>
        <p:txBody>
          <a:bodyPr wrap="square">
            <a:spAutoFit/>
          </a:bodyPr>
          <a:lstStyle/>
          <a:p>
            <a:pPr algn="r" defTabSz="914400">
              <a:lnSpc>
                <a:spcPct val="130000"/>
              </a:lnSpc>
            </a:pPr>
            <a:r>
              <a:rPr lang="zh-CN" altLang="en-US" dirty="0">
                <a:solidFill>
                  <a:schemeClr val="bg1"/>
                </a:solidFill>
                <a:latin typeface="思源黑体" panose="020B0500000000000000" pitchFamily="34" charset="-122"/>
                <a:ea typeface="思源黑体" panose="020B0500000000000000" pitchFamily="34" charset="-122"/>
                <a:cs typeface="+mn-ea"/>
                <a:sym typeface="+mn-lt"/>
              </a:rPr>
              <a:t>前端</a:t>
            </a:r>
            <a:endParaRPr lang="zh-CN" altLang="en-US"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13" name="Teardrop 30"/>
          <p:cNvSpPr/>
          <p:nvPr>
            <p:custDataLst>
              <p:tags r:id="rId6"/>
            </p:custDataLst>
          </p:nvPr>
        </p:nvSpPr>
        <p:spPr>
          <a:xfrm rot="2700000">
            <a:off x="5989655" y="3915624"/>
            <a:ext cx="164306" cy="164306"/>
          </a:xfrm>
          <a:prstGeom prst="teardrop">
            <a:avLst/>
          </a:prstGeom>
          <a:solidFill>
            <a:srgbClr val="BA8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14" name="Rounded Rectangle 31"/>
          <p:cNvSpPr/>
          <p:nvPr>
            <p:custDataLst>
              <p:tags r:id="rId7"/>
            </p:custDataLst>
          </p:nvPr>
        </p:nvSpPr>
        <p:spPr>
          <a:xfrm>
            <a:off x="6892419" y="3705844"/>
            <a:ext cx="4080381" cy="583867"/>
          </a:xfrm>
          <a:prstGeom prst="roundRect">
            <a:avLst>
              <a:gd name="adj" fmla="val 50000"/>
            </a:avLst>
          </a:prstGeom>
          <a:solidFill>
            <a:srgbClr val="BA8F2D"/>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cxnSp>
        <p:nvCxnSpPr>
          <p:cNvPr id="15" name="Straight Connector 32"/>
          <p:cNvCxnSpPr/>
          <p:nvPr>
            <p:custDataLst>
              <p:tags r:id="rId8"/>
            </p:custDataLst>
          </p:nvPr>
        </p:nvCxnSpPr>
        <p:spPr>
          <a:xfrm>
            <a:off x="6187990" y="3997777"/>
            <a:ext cx="730972" cy="0"/>
          </a:xfrm>
          <a:prstGeom prst="line">
            <a:avLst/>
          </a:prstGeom>
          <a:ln w="444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custDataLst>
              <p:tags r:id="rId9"/>
            </p:custDataLst>
          </p:nvPr>
        </p:nvSpPr>
        <p:spPr>
          <a:xfrm>
            <a:off x="1402715" y="3632200"/>
            <a:ext cx="4579620" cy="730885"/>
          </a:xfrm>
          <a:prstGeom prst="rect">
            <a:avLst/>
          </a:prstGeom>
          <a:noFill/>
        </p:spPr>
        <p:txBody>
          <a:bodyPr wrap="square" rtlCol="0">
            <a:spAutoFit/>
          </a:bodyPr>
          <a:lstStyle/>
          <a:p>
            <a:pPr algn="r">
              <a:lnSpc>
                <a:spcPct val="130000"/>
              </a:lnSpc>
            </a:pP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ea"/>
              </a:rPr>
              <a:t>Spring Boot、Spring Security（JWT 认证）、Spring Data JPA、MySQL</a:t>
            </a:r>
            <a:endPar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
        <p:nvSpPr>
          <p:cNvPr id="17" name="Rectangle 34"/>
          <p:cNvSpPr/>
          <p:nvPr>
            <p:custDataLst>
              <p:tags r:id="rId10"/>
            </p:custDataLst>
          </p:nvPr>
        </p:nvSpPr>
        <p:spPr>
          <a:xfrm>
            <a:off x="8305801" y="3785361"/>
            <a:ext cx="640080" cy="450850"/>
          </a:xfrm>
          <a:prstGeom prst="rect">
            <a:avLst/>
          </a:prstGeom>
        </p:spPr>
        <p:txBody>
          <a:bodyPr wrap="none">
            <a:spAutoFit/>
          </a:bodyPr>
          <a:lstStyle/>
          <a:p>
            <a:pPr algn="r" defTabSz="914400">
              <a:lnSpc>
                <a:spcPct val="130000"/>
              </a:lnSpc>
            </a:pPr>
            <a:r>
              <a:rPr lang="zh-CN" altLang="en-US" dirty="0">
                <a:solidFill>
                  <a:schemeClr val="bg1"/>
                </a:solidFill>
                <a:latin typeface="思源黑体" panose="020B0500000000000000" pitchFamily="34" charset="-122"/>
                <a:ea typeface="思源黑体" panose="020B0500000000000000" pitchFamily="34" charset="-122"/>
                <a:cs typeface="+mn-ea"/>
                <a:sym typeface="+mn-lt"/>
              </a:rPr>
              <a:t>后端</a:t>
            </a:r>
            <a:endParaRPr lang="zh-CN" altLang="en-US" dirty="0">
              <a:solidFill>
                <a:schemeClr val="bg1"/>
              </a:solidFill>
              <a:latin typeface="思源黑体" panose="020B0500000000000000" pitchFamily="34" charset="-122"/>
              <a:ea typeface="思源黑体" panose="020B0500000000000000" pitchFamily="34" charset="-122"/>
              <a:cs typeface="+mn-ea"/>
              <a:sym typeface="+mn-lt"/>
            </a:endParaRPr>
          </a:p>
        </p:txBody>
      </p:sp>
      <p:sp>
        <p:nvSpPr>
          <p:cNvPr id="18" name="Teardrop 37"/>
          <p:cNvSpPr/>
          <p:nvPr>
            <p:custDataLst>
              <p:tags r:id="rId11"/>
            </p:custDataLst>
          </p:nvPr>
        </p:nvSpPr>
        <p:spPr>
          <a:xfrm rot="13500000">
            <a:off x="5989656" y="5227860"/>
            <a:ext cx="164306" cy="164306"/>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sp>
        <p:nvSpPr>
          <p:cNvPr id="19" name="Rounded Rectangle 38"/>
          <p:cNvSpPr/>
          <p:nvPr>
            <p:custDataLst>
              <p:tags r:id="rId12"/>
            </p:custDataLst>
          </p:nvPr>
        </p:nvSpPr>
        <p:spPr>
          <a:xfrm>
            <a:off x="1233055" y="5018080"/>
            <a:ext cx="3991600" cy="583867"/>
          </a:xfrm>
          <a:prstGeom prst="roundRect">
            <a:avLst>
              <a:gd name="adj" fmla="val 50000"/>
            </a:avLst>
          </a:prstGeom>
          <a:solidFill>
            <a:schemeClr val="tx1">
              <a:lumMod val="65000"/>
              <a:lumOff val="3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panose="020B0500000000000000" pitchFamily="34" charset="-122"/>
              <a:ea typeface="思源黑体" panose="020B0500000000000000" pitchFamily="34" charset="-122"/>
              <a:cs typeface="+mn-ea"/>
              <a:sym typeface="+mn-lt"/>
            </a:endParaRPr>
          </a:p>
        </p:txBody>
      </p:sp>
      <p:cxnSp>
        <p:nvCxnSpPr>
          <p:cNvPr id="20" name="Straight Connector 39"/>
          <p:cNvCxnSpPr/>
          <p:nvPr>
            <p:custDataLst>
              <p:tags r:id="rId13"/>
            </p:custDataLst>
          </p:nvPr>
        </p:nvCxnSpPr>
        <p:spPr>
          <a:xfrm>
            <a:off x="5251203" y="5310012"/>
            <a:ext cx="730972" cy="0"/>
          </a:xfrm>
          <a:prstGeom prst="line">
            <a:avLst/>
          </a:prstGeom>
          <a:ln w="444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custDataLst>
              <p:tags r:id="rId14"/>
            </p:custDataLst>
          </p:nvPr>
        </p:nvSpPr>
        <p:spPr>
          <a:xfrm>
            <a:off x="6182995" y="5079365"/>
            <a:ext cx="3548380" cy="410845"/>
          </a:xfrm>
          <a:prstGeom prst="rect">
            <a:avLst/>
          </a:prstGeom>
          <a:noFill/>
        </p:spPr>
        <p:txBody>
          <a:bodyPr wrap="square" rtlCol="0">
            <a:spAutoFit/>
          </a:bodyPr>
          <a:lstStyle/>
          <a:p>
            <a:pPr>
              <a:lnSpc>
                <a:spcPct val="130000"/>
              </a:lnSpc>
            </a:pP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Nginx + Docker + </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rPr>
              <a:t>云服务器</a:t>
            </a: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cs typeface="+mn-ea"/>
              <a:sym typeface="+mn-lt"/>
            </a:endParaRPr>
          </a:p>
        </p:txBody>
      </p:sp>
      <p:sp>
        <p:nvSpPr>
          <p:cNvPr id="22" name="Rectangle 41"/>
          <p:cNvSpPr/>
          <p:nvPr>
            <p:custDataLst>
              <p:tags r:id="rId15"/>
            </p:custDataLst>
          </p:nvPr>
        </p:nvSpPr>
        <p:spPr>
          <a:xfrm>
            <a:off x="479377" y="5097635"/>
            <a:ext cx="4294459" cy="450850"/>
          </a:xfrm>
          <a:prstGeom prst="rect">
            <a:avLst/>
          </a:prstGeom>
        </p:spPr>
        <p:txBody>
          <a:bodyPr wrap="square">
            <a:spAutoFit/>
          </a:bodyPr>
          <a:lstStyle/>
          <a:p>
            <a:pPr algn="r" defTabSz="914400">
              <a:lnSpc>
                <a:spcPct val="130000"/>
              </a:lnSpc>
            </a:pPr>
            <a:r>
              <a:rPr lang="zh-CN" altLang="en-US" dirty="0">
                <a:solidFill>
                  <a:schemeClr val="bg1"/>
                </a:solidFill>
                <a:latin typeface="思源黑体" panose="020B0500000000000000" pitchFamily="34" charset="-122"/>
                <a:ea typeface="思源黑体" panose="020B0500000000000000" pitchFamily="34" charset="-122"/>
                <a:cs typeface="+mn-ea"/>
                <a:sym typeface="+mn-lt"/>
              </a:rPr>
              <a:t>部署</a:t>
            </a:r>
            <a:endParaRPr lang="zh-CN" altLang="en-US" dirty="0">
              <a:solidFill>
                <a:schemeClr val="bg1"/>
              </a:solidFill>
              <a:latin typeface="思源黑体" panose="020B0500000000000000" pitchFamily="34" charset="-122"/>
              <a:ea typeface="思源黑体" panose="020B0500000000000000" pitchFamily="34" charset="-122"/>
              <a:cs typeface="+mn-ea"/>
              <a:sym typeface="+mn-lt"/>
            </a:endParaRPr>
          </a:p>
        </p:txBody>
      </p:sp>
      <p:grpSp>
        <p:nvGrpSpPr>
          <p:cNvPr id="26" name="组合 25"/>
          <p:cNvGrpSpPr/>
          <p:nvPr/>
        </p:nvGrpSpPr>
        <p:grpSpPr>
          <a:xfrm>
            <a:off x="3713117" y="483868"/>
            <a:ext cx="4765766" cy="732637"/>
            <a:chOff x="3784390" y="377466"/>
            <a:chExt cx="4765766" cy="732637"/>
          </a:xfrm>
        </p:grpSpPr>
        <p:sp>
          <p:nvSpPr>
            <p:cNvPr id="27" name="矩形 26"/>
            <p:cNvSpPr/>
            <p:nvPr userDrawn="1"/>
          </p:nvSpPr>
          <p:spPr>
            <a:xfrm>
              <a:off x="4733659" y="377466"/>
              <a:ext cx="2867228" cy="607695"/>
            </a:xfrm>
            <a:prstGeom prst="rect">
              <a:avLst/>
            </a:prstGeom>
          </p:spPr>
          <p:txBody>
            <a:bodyPr wrap="square">
              <a:spAutoFit/>
            </a:bodyPr>
            <a:lstStyle/>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技术选型</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28" name="文本框 27"/>
            <p:cNvSpPr txBox="1"/>
            <p:nvPr/>
          </p:nvSpPr>
          <p:spPr>
            <a:xfrm>
              <a:off x="3784390" y="834513"/>
              <a:ext cx="4765766" cy="275590"/>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Technical selection</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2" fill="hold"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22" presetClass="entr" presetSubtype="2" fill="hold" grpId="0" nodeType="withEffect">
                                  <p:stCondLst>
                                    <p:cond delay="75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par>
                                <p:cTn id="19" presetID="22" presetClass="entr" presetSubtype="2" fill="hold" grpId="0" nodeType="withEffect">
                                  <p:stCondLst>
                                    <p:cond delay="75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par>
                                <p:cTn id="22" presetID="53" presetClass="entr" presetSubtype="16" fill="hold" grpId="0" nodeType="withEffect">
                                  <p:stCondLst>
                                    <p:cond delay="125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22" presetClass="entr" presetSubtype="8" fill="hold" nodeType="withEffect">
                                  <p:stCondLst>
                                    <p:cond delay="150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22" presetClass="entr" presetSubtype="8" fill="hold" grpId="0" nodeType="withEffect">
                                  <p:stCondLst>
                                    <p:cond delay="175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grpId="0" nodeType="withEffect">
                                  <p:stCondLst>
                                    <p:cond delay="175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par>
                                <p:cTn id="39" presetID="53" presetClass="entr" presetSubtype="16" fill="hold" grpId="0" nodeType="withEffect">
                                  <p:stCondLst>
                                    <p:cond delay="225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par>
                                <p:cTn id="44" presetID="22" presetClass="entr" presetSubtype="2" fill="hold" nodeType="withEffect">
                                  <p:stCondLst>
                                    <p:cond delay="2500"/>
                                  </p:stCondLst>
                                  <p:childTnLst>
                                    <p:set>
                                      <p:cBhvr>
                                        <p:cTn id="45" dur="1" fill="hold">
                                          <p:stCondLst>
                                            <p:cond delay="0"/>
                                          </p:stCondLst>
                                        </p:cTn>
                                        <p:tgtEl>
                                          <p:spTgt spid="20"/>
                                        </p:tgtEl>
                                        <p:attrNameLst>
                                          <p:attrName>style.visibility</p:attrName>
                                        </p:attrNameLst>
                                      </p:cBhvr>
                                      <p:to>
                                        <p:strVal val="visible"/>
                                      </p:to>
                                    </p:set>
                                    <p:animEffect transition="in" filter="wipe(right)">
                                      <p:cBhvr>
                                        <p:cTn id="46" dur="500"/>
                                        <p:tgtEl>
                                          <p:spTgt spid="20"/>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22" presetClass="entr" presetSubtype="2" fill="hold" grpId="0" nodeType="withEffect">
                                  <p:stCondLst>
                                    <p:cond delay="2750"/>
                                  </p:stCondLst>
                                  <p:childTnLst>
                                    <p:set>
                                      <p:cBhvr>
                                        <p:cTn id="51" dur="1" fill="hold">
                                          <p:stCondLst>
                                            <p:cond delay="0"/>
                                          </p:stCondLst>
                                        </p:cTn>
                                        <p:tgtEl>
                                          <p:spTgt spid="19"/>
                                        </p:tgtEl>
                                        <p:attrNameLst>
                                          <p:attrName>style.visibility</p:attrName>
                                        </p:attrNameLst>
                                      </p:cBhvr>
                                      <p:to>
                                        <p:strVal val="visible"/>
                                      </p:to>
                                    </p:set>
                                    <p:animEffect transition="in" filter="wipe(right)">
                                      <p:cBhvr>
                                        <p:cTn id="52" dur="500"/>
                                        <p:tgtEl>
                                          <p:spTgt spid="19"/>
                                        </p:tgtEl>
                                      </p:cBhvr>
                                    </p:animEffect>
                                  </p:childTnLst>
                                </p:cTn>
                              </p:par>
                              <p:par>
                                <p:cTn id="53" presetID="22" presetClass="entr" presetSubtype="2" fill="hold" grpId="0" nodeType="withEffect">
                                  <p:stCondLst>
                                    <p:cond delay="2750"/>
                                  </p:stCondLst>
                                  <p:childTnLst>
                                    <p:set>
                                      <p:cBhvr>
                                        <p:cTn id="54" dur="1" fill="hold">
                                          <p:stCondLst>
                                            <p:cond delay="0"/>
                                          </p:stCondLst>
                                        </p:cTn>
                                        <p:tgtEl>
                                          <p:spTgt spid="22"/>
                                        </p:tgtEl>
                                        <p:attrNameLst>
                                          <p:attrName>style.visibility</p:attrName>
                                        </p:attrNameLst>
                                      </p:cBhvr>
                                      <p:to>
                                        <p:strVal val="visible"/>
                                      </p:to>
                                    </p:set>
                                    <p:animEffect transition="in" filter="wipe(right)">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1" grpId="0"/>
      <p:bldP spid="12" grpId="0"/>
      <p:bldP spid="13" grpId="0" bldLvl="0" animBg="1"/>
      <p:bldP spid="14" grpId="0" bldLvl="0" animBg="1"/>
      <p:bldP spid="16" grpId="0"/>
      <p:bldP spid="17" grpId="0"/>
      <p:bldP spid="18" grpId="0" bldLvl="0" animBg="1"/>
      <p:bldP spid="19" grpId="0" bldLvl="0" animBg="1"/>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0" y="1674495"/>
            <a:ext cx="12192000" cy="5184140"/>
          </a:xfrm>
          <a:prstGeom prst="rec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思源黑体" panose="020B0500000000000000" pitchFamily="34" charset="-122"/>
              <a:ea typeface="思源黑体" panose="020B0500000000000000" pitchFamily="34" charset="-122"/>
              <a:cs typeface="+mn-ea"/>
              <a:sym typeface="+mn-lt"/>
            </a:endParaRPr>
          </a:p>
        </p:txBody>
      </p:sp>
      <p:sp>
        <p:nvSpPr>
          <p:cNvPr id="14" name="TextBox 13"/>
          <p:cNvSpPr txBox="1"/>
          <p:nvPr/>
        </p:nvSpPr>
        <p:spPr>
          <a:xfrm>
            <a:off x="8219440" y="2208530"/>
            <a:ext cx="3133725" cy="2774315"/>
          </a:xfrm>
          <a:prstGeom prst="rect">
            <a:avLst/>
          </a:prstGeom>
          <a:noFill/>
        </p:spPr>
        <p:txBody>
          <a:bodyPr wrap="square" rIns="144000" bIns="36000" numCol="1" spcCol="360000" rtlCol="0">
            <a:spAutoFit/>
          </a:bodyPr>
          <a:lstStyle/>
          <a:p>
            <a:pPr indent="0" fontAlgn="auto">
              <a:lnSpc>
                <a:spcPct val="130000"/>
              </a:lnSpc>
              <a:spcAft>
                <a:spcPts val="600"/>
              </a:spcAft>
            </a:pPr>
            <a:r>
              <a:rPr lang="en-US" altLang="zh-CN" sz="2000" dirty="0">
                <a:solidFill>
                  <a:schemeClr val="bg1"/>
                </a:solidFill>
                <a:latin typeface="思源黑体" panose="020B0500000000000000" pitchFamily="34" charset="-122"/>
                <a:ea typeface="思源黑体" panose="020B0500000000000000" pitchFamily="34" charset="-122"/>
                <a:cs typeface="+mn-ea"/>
                <a:sym typeface="+mn-lt"/>
              </a:rPr>
              <a:t>1.</a:t>
            </a:r>
            <a:r>
              <a:rPr lang="zh-CN" altLang="en-US" sz="2000" dirty="0">
                <a:solidFill>
                  <a:schemeClr val="bg1"/>
                </a:solidFill>
                <a:latin typeface="思源黑体" panose="020B0500000000000000" pitchFamily="34" charset="-122"/>
                <a:ea typeface="思源黑体" panose="020B0500000000000000" pitchFamily="34" charset="-122"/>
                <a:cs typeface="+mn-ea"/>
                <a:sym typeface="+mn-lt"/>
              </a:rPr>
              <a:t>主页</a:t>
            </a:r>
            <a:endParaRPr lang="en-US" altLang="zh-CN" sz="2000" dirty="0">
              <a:solidFill>
                <a:schemeClr val="bg1"/>
              </a:solidFill>
              <a:latin typeface="思源黑体" panose="020B0500000000000000" pitchFamily="34" charset="-122"/>
              <a:ea typeface="思源黑体" panose="020B0500000000000000" pitchFamily="34" charset="-122"/>
              <a:cs typeface="+mn-ea"/>
              <a:sym typeface="+mn-lt"/>
            </a:endParaRPr>
          </a:p>
          <a:p>
            <a:pPr marL="285750" indent="-285750">
              <a:lnSpc>
                <a:spcPct val="150000"/>
              </a:lnSpc>
              <a:buFont typeface="Wingdings" panose="05000000000000000000" charset="0"/>
              <a:buChar char="l"/>
            </a:pPr>
            <a:r>
              <a:rPr lang="zh-CN" altLang="en-US" sz="1600" u="sng" dirty="0">
                <a:solidFill>
                  <a:schemeClr val="bg1"/>
                </a:solidFill>
                <a:latin typeface="思源黑体" panose="020B0500000000000000" pitchFamily="34" charset="-122"/>
                <a:ea typeface="思源黑体" panose="020B0500000000000000" pitchFamily="34" charset="-122"/>
                <a:cs typeface="+mn-ea"/>
                <a:sym typeface="+mn-lt"/>
              </a:rPr>
              <a:t>功能</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：展示推荐社团、推荐活动、推荐公告和最新活动的基本信息，提供快速导航到其他功能页面的入口。</a:t>
            </a:r>
            <a:endParaRPr lang="zh-CN" altLang="en-US" sz="1600" dirty="0">
              <a:solidFill>
                <a:schemeClr val="bg1"/>
              </a:solidFill>
              <a:latin typeface="思源黑体" panose="020B0500000000000000" pitchFamily="34" charset="-122"/>
              <a:ea typeface="思源黑体" panose="020B0500000000000000" pitchFamily="34" charset="-122"/>
              <a:cs typeface="+mn-ea"/>
              <a:sym typeface="+mn-lt"/>
            </a:endParaRPr>
          </a:p>
          <a:p>
            <a:pPr marL="285750" indent="-285750">
              <a:lnSpc>
                <a:spcPct val="150000"/>
              </a:lnSpc>
              <a:buFont typeface="Wingdings" panose="05000000000000000000" charset="0"/>
              <a:buChar char="l"/>
            </a:pPr>
            <a:r>
              <a:rPr lang="zh-CN" altLang="en-US" sz="1600" u="sng" dirty="0">
                <a:solidFill>
                  <a:schemeClr val="bg1"/>
                </a:solidFill>
                <a:latin typeface="思源黑体" panose="020B0500000000000000" pitchFamily="34" charset="-122"/>
                <a:ea typeface="思源黑体" panose="020B0500000000000000" pitchFamily="34" charset="-122"/>
                <a:cs typeface="+mn-ea"/>
                <a:sym typeface="+mn-lt"/>
              </a:rPr>
              <a:t>页面特点</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：简洁大气，突出关键信息。</a:t>
            </a:r>
            <a:endParaRPr lang="zh-CN" altLang="en-US" sz="1600" dirty="0">
              <a:solidFill>
                <a:schemeClr val="bg1"/>
              </a:solidFill>
              <a:latin typeface="思源黑体" panose="020B0500000000000000" pitchFamily="34" charset="-122"/>
              <a:ea typeface="思源黑体" panose="020B0500000000000000" pitchFamily="34" charset="-122"/>
              <a:cs typeface="+mn-ea"/>
              <a:sym typeface="+mn-lt"/>
            </a:endParaRPr>
          </a:p>
        </p:txBody>
      </p:sp>
      <p:grpSp>
        <p:nvGrpSpPr>
          <p:cNvPr id="29" name="组合 28"/>
          <p:cNvGrpSpPr/>
          <p:nvPr/>
        </p:nvGrpSpPr>
        <p:grpSpPr>
          <a:xfrm>
            <a:off x="3713117" y="424813"/>
            <a:ext cx="4765766" cy="976477"/>
            <a:chOff x="3784390" y="318411"/>
            <a:chExt cx="4765766" cy="976477"/>
          </a:xfrm>
        </p:grpSpPr>
        <p:sp>
          <p:nvSpPr>
            <p:cNvPr id="31" name="矩形 30"/>
            <p:cNvSpPr/>
            <p:nvPr userDrawn="1"/>
          </p:nvSpPr>
          <p:spPr>
            <a:xfrm>
              <a:off x="4414310" y="318411"/>
              <a:ext cx="3506470" cy="607695"/>
            </a:xfrm>
            <a:prstGeom prst="rect">
              <a:avLst/>
            </a:prstGeom>
          </p:spPr>
          <p:txBody>
            <a:bodyPr wrap="square">
              <a:spAutoFit/>
            </a:bodyPr>
            <a:lstStyle/>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功能设计与页面实现</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32" name="文本框 31"/>
            <p:cNvSpPr txBox="1"/>
            <p:nvPr/>
          </p:nvSpPr>
          <p:spPr>
            <a:xfrm>
              <a:off x="3784390" y="834513"/>
              <a:ext cx="4765766" cy="460375"/>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Functional Design and Page Implementation</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a:p>
              <a:pPr algn="ctr">
                <a:lnSpc>
                  <a:spcPct val="120000"/>
                </a:lnSpc>
              </a:pP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pic>
        <p:nvPicPr>
          <p:cNvPr id="2" name="图片 1"/>
          <p:cNvPicPr/>
          <p:nvPr/>
        </p:nvPicPr>
        <p:blipFill>
          <a:blip r:embed="rId1"/>
          <a:stretch>
            <a:fillRect/>
          </a:stretch>
        </p:blipFill>
        <p:spPr>
          <a:xfrm>
            <a:off x="442595" y="1674495"/>
            <a:ext cx="7520305" cy="454215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500"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0" y="1674495"/>
            <a:ext cx="12192000" cy="5184140"/>
          </a:xfrm>
          <a:prstGeom prst="rec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思源黑体" panose="020B0500000000000000" pitchFamily="34" charset="-122"/>
              <a:ea typeface="思源黑体" panose="020B0500000000000000" pitchFamily="34" charset="-122"/>
              <a:cs typeface="+mn-ea"/>
              <a:sym typeface="+mn-lt"/>
            </a:endParaRPr>
          </a:p>
        </p:txBody>
      </p:sp>
      <p:sp>
        <p:nvSpPr>
          <p:cNvPr id="14" name="TextBox 13"/>
          <p:cNvSpPr txBox="1"/>
          <p:nvPr/>
        </p:nvSpPr>
        <p:spPr>
          <a:xfrm>
            <a:off x="8390890" y="2356485"/>
            <a:ext cx="3051175" cy="3022600"/>
          </a:xfrm>
          <a:prstGeom prst="rect">
            <a:avLst/>
          </a:prstGeom>
          <a:noFill/>
        </p:spPr>
        <p:txBody>
          <a:bodyPr wrap="square" rIns="144000" bIns="36000" numCol="1" spcCol="360000" rtlCol="0">
            <a:spAutoFit/>
          </a:bodyPr>
          <a:lstStyle/>
          <a:p>
            <a:pPr indent="0" fontAlgn="auto">
              <a:lnSpc>
                <a:spcPct val="130000"/>
              </a:lnSpc>
              <a:spcAft>
                <a:spcPts val="600"/>
              </a:spcAft>
            </a:pPr>
            <a:r>
              <a:rPr lang="zh-CN" altLang="en-US" sz="2000" dirty="0">
                <a:solidFill>
                  <a:schemeClr val="bg1"/>
                </a:solidFill>
                <a:latin typeface="思源黑体" panose="020B0500000000000000" pitchFamily="34" charset="-122"/>
                <a:ea typeface="思源黑体" panose="020B0500000000000000" pitchFamily="34" charset="-122"/>
                <a:cs typeface="+mn-ea"/>
                <a:sym typeface="+mn-lt"/>
              </a:rPr>
              <a:t>2</a:t>
            </a:r>
            <a:r>
              <a:rPr lang="en-US" altLang="zh-CN" sz="2000" dirty="0">
                <a:solidFill>
                  <a:schemeClr val="bg1"/>
                </a:solidFill>
                <a:latin typeface="思源黑体" panose="020B0500000000000000" pitchFamily="34" charset="-122"/>
                <a:ea typeface="思源黑体" panose="020B0500000000000000" pitchFamily="34" charset="-122"/>
                <a:cs typeface="+mn-ea"/>
                <a:sym typeface="+mn-lt"/>
              </a:rPr>
              <a:t>.</a:t>
            </a:r>
            <a:r>
              <a:rPr lang="zh-CN" altLang="en-US" sz="2000" dirty="0">
                <a:solidFill>
                  <a:schemeClr val="bg1"/>
                </a:solidFill>
                <a:latin typeface="思源黑体" panose="020B0500000000000000" pitchFamily="34" charset="-122"/>
                <a:ea typeface="思源黑体" panose="020B0500000000000000" pitchFamily="34" charset="-122"/>
                <a:cs typeface="+mn-ea"/>
                <a:sym typeface="+mn-lt"/>
              </a:rPr>
              <a:t>社团列表页</a:t>
            </a:r>
            <a:endParaRPr lang="zh-CN" altLang="en-US" sz="2000" dirty="0">
              <a:solidFill>
                <a:schemeClr val="bg1"/>
              </a:solidFill>
              <a:latin typeface="思源黑体" panose="020B0500000000000000" pitchFamily="34" charset="-122"/>
              <a:ea typeface="思源黑体" panose="020B0500000000000000" pitchFamily="34" charset="-122"/>
              <a:cs typeface="+mn-ea"/>
              <a:sym typeface="+mn-lt"/>
            </a:endParaRPr>
          </a:p>
          <a:p>
            <a:pPr marL="285750" indent="-285750" fontAlgn="auto">
              <a:lnSpc>
                <a:spcPct val="130000"/>
              </a:lnSpc>
              <a:spcAft>
                <a:spcPts val="600"/>
              </a:spcAft>
              <a:buFont typeface="Wingdings" panose="05000000000000000000" charset="0"/>
              <a:buChar char="l"/>
            </a:pPr>
            <a:r>
              <a:rPr lang="zh-CN" altLang="en-US" sz="1600" u="sng" dirty="0">
                <a:solidFill>
                  <a:schemeClr val="bg1"/>
                </a:solidFill>
                <a:latin typeface="思源黑体" panose="020B0500000000000000" pitchFamily="34" charset="-122"/>
                <a:ea typeface="思源黑体" panose="020B0500000000000000" pitchFamily="34" charset="-122"/>
                <a:cs typeface="+mn-ea"/>
                <a:sym typeface="+mn-lt"/>
              </a:rPr>
              <a:t>功能</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：展示所有社团的基本信息，如社团名称、创建时间等，支持点击跳转查看社团详细信息。</a:t>
            </a:r>
            <a:endParaRPr lang="zh-CN" altLang="en-US" sz="1600" dirty="0">
              <a:solidFill>
                <a:schemeClr val="bg1"/>
              </a:solidFill>
              <a:latin typeface="思源黑体" panose="020B0500000000000000" pitchFamily="34" charset="-122"/>
              <a:ea typeface="思源黑体" panose="020B0500000000000000" pitchFamily="34" charset="-122"/>
              <a:cs typeface="+mn-ea"/>
              <a:sym typeface="+mn-lt"/>
            </a:endParaRPr>
          </a:p>
          <a:p>
            <a:pPr marL="285750" indent="-285750">
              <a:lnSpc>
                <a:spcPct val="150000"/>
              </a:lnSpc>
              <a:buFont typeface="Wingdings" panose="05000000000000000000" charset="0"/>
              <a:buChar char="l"/>
            </a:pPr>
            <a:r>
              <a:rPr lang="zh-CN" altLang="en-US" sz="1600" u="sng" dirty="0">
                <a:solidFill>
                  <a:schemeClr val="bg1"/>
                </a:solidFill>
                <a:latin typeface="思源黑体" panose="020B0500000000000000" pitchFamily="34" charset="-122"/>
                <a:ea typeface="思源黑体" panose="020B0500000000000000" pitchFamily="34" charset="-122"/>
                <a:cs typeface="+mn-ea"/>
                <a:sym typeface="+mn-lt"/>
              </a:rPr>
              <a:t>页面特点</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：以列表形式展示社团信息，方便用户浏览和查找。</a:t>
            </a:r>
            <a:endParaRPr lang="zh-CN" altLang="en-US" sz="1600" dirty="0">
              <a:solidFill>
                <a:schemeClr val="bg1"/>
              </a:solidFill>
              <a:latin typeface="思源黑体" panose="020B0500000000000000" pitchFamily="34" charset="-122"/>
              <a:ea typeface="思源黑体" panose="020B0500000000000000" pitchFamily="34" charset="-122"/>
              <a:cs typeface="+mn-ea"/>
              <a:sym typeface="+mn-lt"/>
            </a:endParaRPr>
          </a:p>
        </p:txBody>
      </p:sp>
      <p:grpSp>
        <p:nvGrpSpPr>
          <p:cNvPr id="29" name="组合 28"/>
          <p:cNvGrpSpPr/>
          <p:nvPr/>
        </p:nvGrpSpPr>
        <p:grpSpPr>
          <a:xfrm>
            <a:off x="3713117" y="424813"/>
            <a:ext cx="4765766" cy="976477"/>
            <a:chOff x="3784390" y="318411"/>
            <a:chExt cx="4765766" cy="976477"/>
          </a:xfrm>
        </p:grpSpPr>
        <p:sp>
          <p:nvSpPr>
            <p:cNvPr id="31" name="矩形 30"/>
            <p:cNvSpPr/>
            <p:nvPr userDrawn="1"/>
          </p:nvSpPr>
          <p:spPr>
            <a:xfrm>
              <a:off x="4414310" y="318411"/>
              <a:ext cx="3506470" cy="607695"/>
            </a:xfrm>
            <a:prstGeom prst="rect">
              <a:avLst/>
            </a:prstGeom>
          </p:spPr>
          <p:txBody>
            <a:bodyPr wrap="square">
              <a:spAutoFit/>
            </a:bodyPr>
            <a:lstStyle/>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功能设计与页面实现</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32" name="文本框 31"/>
            <p:cNvSpPr txBox="1"/>
            <p:nvPr/>
          </p:nvSpPr>
          <p:spPr>
            <a:xfrm>
              <a:off x="3784390" y="834513"/>
              <a:ext cx="4765766" cy="460375"/>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Functional Design and Page Implementation</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a:p>
              <a:pPr algn="ctr">
                <a:lnSpc>
                  <a:spcPct val="120000"/>
                </a:lnSpc>
              </a:pP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pic>
        <p:nvPicPr>
          <p:cNvPr id="2" name="图片 1"/>
          <p:cNvPicPr/>
          <p:nvPr/>
        </p:nvPicPr>
        <p:blipFill>
          <a:blip r:embed="rId1"/>
          <a:stretch>
            <a:fillRect/>
          </a:stretch>
        </p:blipFill>
        <p:spPr>
          <a:xfrm>
            <a:off x="614045" y="1674495"/>
            <a:ext cx="6982460" cy="42227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500"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0" y="1674495"/>
            <a:ext cx="12192000" cy="5184140"/>
          </a:xfrm>
          <a:prstGeom prst="rec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思源黑体" panose="020B0500000000000000" pitchFamily="34" charset="-122"/>
              <a:ea typeface="思源黑体" panose="020B0500000000000000" pitchFamily="34" charset="-122"/>
              <a:cs typeface="+mn-ea"/>
              <a:sym typeface="+mn-lt"/>
            </a:endParaRPr>
          </a:p>
        </p:txBody>
      </p:sp>
      <p:sp>
        <p:nvSpPr>
          <p:cNvPr id="14" name="TextBox 13"/>
          <p:cNvSpPr txBox="1"/>
          <p:nvPr/>
        </p:nvSpPr>
        <p:spPr>
          <a:xfrm>
            <a:off x="8479155" y="2476500"/>
            <a:ext cx="3063240" cy="2554605"/>
          </a:xfrm>
          <a:prstGeom prst="rect">
            <a:avLst/>
          </a:prstGeom>
          <a:noFill/>
        </p:spPr>
        <p:txBody>
          <a:bodyPr wrap="square" rIns="144000" bIns="36000" numCol="1" spcCol="360000" rtlCol="0">
            <a:spAutoFit/>
          </a:bodyPr>
          <a:lstStyle/>
          <a:p>
            <a:pPr indent="0" fontAlgn="auto">
              <a:lnSpc>
                <a:spcPct val="130000"/>
              </a:lnSpc>
              <a:spcAft>
                <a:spcPts val="600"/>
              </a:spcAft>
            </a:pPr>
            <a:r>
              <a:rPr lang="en-US" altLang="zh-CN" sz="2000" dirty="0">
                <a:solidFill>
                  <a:schemeClr val="bg1"/>
                </a:solidFill>
                <a:latin typeface="思源黑体" panose="020B0500000000000000" pitchFamily="34" charset="-122"/>
                <a:ea typeface="思源黑体" panose="020B0500000000000000" pitchFamily="34" charset="-122"/>
                <a:cs typeface="+mn-ea"/>
                <a:sym typeface="+mn-lt"/>
              </a:rPr>
              <a:t>3.</a:t>
            </a:r>
            <a:r>
              <a:rPr lang="zh-CN" altLang="en-US" sz="2000" dirty="0">
                <a:solidFill>
                  <a:schemeClr val="bg1"/>
                </a:solidFill>
                <a:latin typeface="思源黑体" panose="020B0500000000000000" pitchFamily="34" charset="-122"/>
                <a:ea typeface="思源黑体" panose="020B0500000000000000" pitchFamily="34" charset="-122"/>
                <a:cs typeface="+mn-ea"/>
                <a:sym typeface="+mn-lt"/>
              </a:rPr>
              <a:t>社团详情页</a:t>
            </a:r>
            <a:endParaRPr lang="zh-CN" altLang="en-US" sz="2000" dirty="0">
              <a:solidFill>
                <a:schemeClr val="bg1"/>
              </a:solidFill>
              <a:latin typeface="思源黑体" panose="020B0500000000000000" pitchFamily="34" charset="-122"/>
              <a:ea typeface="思源黑体" panose="020B0500000000000000" pitchFamily="34" charset="-122"/>
              <a:cs typeface="+mn-ea"/>
              <a:sym typeface="+mn-lt"/>
            </a:endParaRPr>
          </a:p>
          <a:p>
            <a:pPr marL="285750" indent="-285750" fontAlgn="auto">
              <a:lnSpc>
                <a:spcPct val="130000"/>
              </a:lnSpc>
              <a:spcAft>
                <a:spcPts val="600"/>
              </a:spcAft>
              <a:buFont typeface="Wingdings" panose="05000000000000000000" charset="0"/>
              <a:buChar char="l"/>
            </a:pPr>
            <a:r>
              <a:rPr lang="zh-CN" altLang="en-US" sz="1600" u="sng" dirty="0">
                <a:solidFill>
                  <a:schemeClr val="bg1"/>
                </a:solidFill>
                <a:latin typeface="思源黑体" panose="020B0500000000000000" pitchFamily="34" charset="-122"/>
                <a:ea typeface="思源黑体" panose="020B0500000000000000" pitchFamily="34" charset="-122"/>
                <a:cs typeface="+mn-ea"/>
                <a:sym typeface="+mn-lt"/>
              </a:rPr>
              <a:t>功能</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：显示某个社团的详细信息，包括社团成员列表、社团活动记录等，提供加入社团的按钮（需登录）。</a:t>
            </a:r>
            <a:endParaRPr lang="zh-CN" altLang="en-US" sz="1600" dirty="0">
              <a:solidFill>
                <a:schemeClr val="bg1"/>
              </a:solidFill>
              <a:latin typeface="思源黑体" panose="020B0500000000000000" pitchFamily="34" charset="-122"/>
              <a:ea typeface="思源黑体" panose="020B0500000000000000" pitchFamily="34" charset="-122"/>
              <a:cs typeface="+mn-ea"/>
              <a:sym typeface="+mn-lt"/>
            </a:endParaRPr>
          </a:p>
          <a:p>
            <a:pPr marL="285750" indent="-285750" fontAlgn="auto">
              <a:lnSpc>
                <a:spcPct val="130000"/>
              </a:lnSpc>
              <a:spcAft>
                <a:spcPts val="600"/>
              </a:spcAft>
              <a:buFont typeface="Wingdings" panose="05000000000000000000" charset="0"/>
              <a:buChar char="l"/>
            </a:pPr>
            <a:r>
              <a:rPr lang="zh-CN" altLang="en-US" sz="1600" u="sng" dirty="0">
                <a:solidFill>
                  <a:schemeClr val="bg1"/>
                </a:solidFill>
                <a:latin typeface="思源黑体" panose="020B0500000000000000" pitchFamily="34" charset="-122"/>
                <a:ea typeface="思源黑体" panose="020B0500000000000000" pitchFamily="34" charset="-122"/>
                <a:cs typeface="+mn-ea"/>
                <a:sym typeface="+mn-lt"/>
              </a:rPr>
              <a:t>页面特点</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：信息丰富，包含多个子模块。</a:t>
            </a:r>
            <a:endParaRPr lang="zh-CN" altLang="en-US" sz="1600" dirty="0">
              <a:solidFill>
                <a:schemeClr val="bg1"/>
              </a:solidFill>
              <a:latin typeface="思源黑体" panose="020B0500000000000000" pitchFamily="34" charset="-122"/>
              <a:ea typeface="思源黑体" panose="020B0500000000000000" pitchFamily="34" charset="-122"/>
              <a:cs typeface="+mn-ea"/>
              <a:sym typeface="+mn-lt"/>
            </a:endParaRPr>
          </a:p>
        </p:txBody>
      </p:sp>
      <p:grpSp>
        <p:nvGrpSpPr>
          <p:cNvPr id="29" name="组合 28"/>
          <p:cNvGrpSpPr/>
          <p:nvPr/>
        </p:nvGrpSpPr>
        <p:grpSpPr>
          <a:xfrm>
            <a:off x="3713117" y="424813"/>
            <a:ext cx="4765766" cy="976477"/>
            <a:chOff x="3784390" y="318411"/>
            <a:chExt cx="4765766" cy="976477"/>
          </a:xfrm>
        </p:grpSpPr>
        <p:sp>
          <p:nvSpPr>
            <p:cNvPr id="31" name="矩形 30"/>
            <p:cNvSpPr/>
            <p:nvPr userDrawn="1"/>
          </p:nvSpPr>
          <p:spPr>
            <a:xfrm>
              <a:off x="4414310" y="318411"/>
              <a:ext cx="3506470" cy="607695"/>
            </a:xfrm>
            <a:prstGeom prst="rect">
              <a:avLst/>
            </a:prstGeom>
          </p:spPr>
          <p:txBody>
            <a:bodyPr wrap="square">
              <a:spAutoFit/>
            </a:bodyPr>
            <a:lstStyle/>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功能设计与页面实现</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32" name="文本框 31"/>
            <p:cNvSpPr txBox="1"/>
            <p:nvPr/>
          </p:nvSpPr>
          <p:spPr>
            <a:xfrm>
              <a:off x="3784390" y="834513"/>
              <a:ext cx="4765766" cy="460375"/>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Functional Design and Page Implementation</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a:p>
              <a:pPr algn="ctr">
                <a:lnSpc>
                  <a:spcPct val="120000"/>
                </a:lnSpc>
              </a:pP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pic>
        <p:nvPicPr>
          <p:cNvPr id="2" name="图片 1"/>
          <p:cNvPicPr/>
          <p:nvPr/>
        </p:nvPicPr>
        <p:blipFill>
          <a:blip r:embed="rId1"/>
          <a:stretch>
            <a:fillRect/>
          </a:stretch>
        </p:blipFill>
        <p:spPr>
          <a:xfrm>
            <a:off x="579120" y="1674495"/>
            <a:ext cx="7270115" cy="431038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500"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0" y="1674495"/>
            <a:ext cx="12192000" cy="5182870"/>
          </a:xfrm>
          <a:prstGeom prst="rec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思源黑体" panose="020B0500000000000000" pitchFamily="34" charset="-122"/>
              <a:ea typeface="思源黑体" panose="020B0500000000000000" pitchFamily="34" charset="-122"/>
              <a:cs typeface="+mn-ea"/>
              <a:sym typeface="+mn-lt"/>
            </a:endParaRPr>
          </a:p>
        </p:txBody>
      </p:sp>
      <p:sp>
        <p:nvSpPr>
          <p:cNvPr id="14" name="TextBox 13"/>
          <p:cNvSpPr txBox="1"/>
          <p:nvPr/>
        </p:nvSpPr>
        <p:spPr>
          <a:xfrm>
            <a:off x="8286115" y="2426335"/>
            <a:ext cx="2879725" cy="2554605"/>
          </a:xfrm>
          <a:prstGeom prst="rect">
            <a:avLst/>
          </a:prstGeom>
          <a:noFill/>
        </p:spPr>
        <p:txBody>
          <a:bodyPr wrap="square" rIns="144000" bIns="36000" numCol="1" spcCol="360000" rtlCol="0">
            <a:spAutoFit/>
          </a:bodyPr>
          <a:lstStyle/>
          <a:p>
            <a:pPr indent="0" fontAlgn="auto">
              <a:lnSpc>
                <a:spcPct val="130000"/>
              </a:lnSpc>
              <a:spcAft>
                <a:spcPts val="600"/>
              </a:spcAft>
            </a:pPr>
            <a:r>
              <a:rPr lang="en-US" altLang="zh-CN" sz="2000" dirty="0">
                <a:solidFill>
                  <a:schemeClr val="bg1"/>
                </a:solidFill>
                <a:latin typeface="思源黑体" panose="020B0500000000000000" pitchFamily="34" charset="-122"/>
                <a:ea typeface="思源黑体" panose="020B0500000000000000" pitchFamily="34" charset="-122"/>
                <a:cs typeface="+mn-ea"/>
                <a:sym typeface="+mn-lt"/>
              </a:rPr>
              <a:t>4.</a:t>
            </a:r>
            <a:r>
              <a:rPr lang="zh-CN" altLang="en-US" sz="2000" dirty="0">
                <a:solidFill>
                  <a:schemeClr val="bg1"/>
                </a:solidFill>
                <a:latin typeface="思源黑体" panose="020B0500000000000000" pitchFamily="34" charset="-122"/>
                <a:ea typeface="思源黑体" panose="020B0500000000000000" pitchFamily="34" charset="-122"/>
                <a:cs typeface="+mn-ea"/>
                <a:sym typeface="+mn-lt"/>
              </a:rPr>
              <a:t>活动详情页</a:t>
            </a:r>
            <a:endParaRPr lang="zh-CN" altLang="en-US" sz="2000" dirty="0">
              <a:solidFill>
                <a:schemeClr val="bg1"/>
              </a:solidFill>
              <a:latin typeface="思源黑体" panose="020B0500000000000000" pitchFamily="34" charset="-122"/>
              <a:ea typeface="思源黑体" panose="020B0500000000000000" pitchFamily="34" charset="-122"/>
              <a:cs typeface="+mn-ea"/>
              <a:sym typeface="+mn-lt"/>
            </a:endParaRPr>
          </a:p>
          <a:p>
            <a:pPr marL="285750" indent="-285750" fontAlgn="auto">
              <a:lnSpc>
                <a:spcPct val="130000"/>
              </a:lnSpc>
              <a:spcAft>
                <a:spcPts val="600"/>
              </a:spcAft>
              <a:buFont typeface="Wingdings" panose="05000000000000000000" charset="0"/>
              <a:buChar char="l"/>
            </a:pPr>
            <a:r>
              <a:rPr lang="zh-CN" altLang="en-US" sz="1600" u="sng" dirty="0">
                <a:solidFill>
                  <a:schemeClr val="bg1"/>
                </a:solidFill>
                <a:latin typeface="思源黑体" panose="020B0500000000000000" pitchFamily="34" charset="-122"/>
                <a:ea typeface="思源黑体" panose="020B0500000000000000" pitchFamily="34" charset="-122"/>
                <a:cs typeface="+mn-ea"/>
                <a:sym typeface="+mn-lt"/>
              </a:rPr>
              <a:t>功能</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：社团管理员发布新活动和活动信息后，普通学生可以查看活动情况并选择报名参加活动。</a:t>
            </a:r>
            <a:endParaRPr lang="zh-CN" altLang="en-US" sz="1600" dirty="0">
              <a:solidFill>
                <a:schemeClr val="bg1"/>
              </a:solidFill>
              <a:latin typeface="思源黑体" panose="020B0500000000000000" pitchFamily="34" charset="-122"/>
              <a:ea typeface="思源黑体" panose="020B0500000000000000" pitchFamily="34" charset="-122"/>
              <a:cs typeface="+mn-ea"/>
              <a:sym typeface="+mn-lt"/>
            </a:endParaRPr>
          </a:p>
          <a:p>
            <a:pPr marL="285750" indent="-285750" fontAlgn="auto">
              <a:lnSpc>
                <a:spcPct val="130000"/>
              </a:lnSpc>
              <a:spcAft>
                <a:spcPts val="600"/>
              </a:spcAft>
              <a:buFont typeface="Wingdings" panose="05000000000000000000" charset="0"/>
              <a:buChar char="l"/>
            </a:pPr>
            <a:r>
              <a:rPr lang="zh-CN" altLang="en-US" sz="1600" u="sng" dirty="0">
                <a:solidFill>
                  <a:schemeClr val="bg1"/>
                </a:solidFill>
                <a:latin typeface="思源黑体" panose="020B0500000000000000" pitchFamily="34" charset="-122"/>
                <a:ea typeface="思源黑体" panose="020B0500000000000000" pitchFamily="34" charset="-122"/>
                <a:cs typeface="+mn-ea"/>
                <a:sym typeface="+mn-lt"/>
              </a:rPr>
              <a:t>页面特点</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信息丰富，功能便捷</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a:t>
            </a:r>
            <a:endParaRPr lang="zh-CN" altLang="en-US" sz="1600" dirty="0">
              <a:solidFill>
                <a:schemeClr val="bg1"/>
              </a:solidFill>
              <a:latin typeface="思源黑体" panose="020B0500000000000000" pitchFamily="34" charset="-122"/>
              <a:ea typeface="思源黑体" panose="020B0500000000000000" pitchFamily="34" charset="-122"/>
              <a:cs typeface="+mn-ea"/>
              <a:sym typeface="+mn-lt"/>
            </a:endParaRPr>
          </a:p>
        </p:txBody>
      </p:sp>
      <p:grpSp>
        <p:nvGrpSpPr>
          <p:cNvPr id="29" name="组合 28"/>
          <p:cNvGrpSpPr/>
          <p:nvPr/>
        </p:nvGrpSpPr>
        <p:grpSpPr>
          <a:xfrm>
            <a:off x="3713117" y="424813"/>
            <a:ext cx="4765766" cy="976477"/>
            <a:chOff x="3784390" y="318411"/>
            <a:chExt cx="4765766" cy="976477"/>
          </a:xfrm>
        </p:grpSpPr>
        <p:sp>
          <p:nvSpPr>
            <p:cNvPr id="31" name="矩形 30"/>
            <p:cNvSpPr/>
            <p:nvPr userDrawn="1"/>
          </p:nvSpPr>
          <p:spPr>
            <a:xfrm>
              <a:off x="4414310" y="318411"/>
              <a:ext cx="3506470" cy="607695"/>
            </a:xfrm>
            <a:prstGeom prst="rect">
              <a:avLst/>
            </a:prstGeom>
          </p:spPr>
          <p:txBody>
            <a:bodyPr wrap="square">
              <a:spAutoFit/>
            </a:bodyPr>
            <a:lstStyle/>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功能设计与页面实现</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32" name="文本框 31"/>
            <p:cNvSpPr txBox="1"/>
            <p:nvPr/>
          </p:nvSpPr>
          <p:spPr>
            <a:xfrm>
              <a:off x="3784390" y="834513"/>
              <a:ext cx="4765766" cy="460375"/>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Functional Design and Page Implementation</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a:p>
              <a:pPr algn="ctr">
                <a:lnSpc>
                  <a:spcPct val="120000"/>
                </a:lnSpc>
              </a:pP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pic>
        <p:nvPicPr>
          <p:cNvPr id="2" name="图片 1"/>
          <p:cNvPicPr>
            <a:picLocks noChangeAspect="1"/>
          </p:cNvPicPr>
          <p:nvPr/>
        </p:nvPicPr>
        <p:blipFill>
          <a:blip r:embed="rId1"/>
          <a:stretch>
            <a:fillRect/>
          </a:stretch>
        </p:blipFill>
        <p:spPr>
          <a:xfrm>
            <a:off x="664845" y="1674495"/>
            <a:ext cx="7191375" cy="428434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1+#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0" y="1674495"/>
            <a:ext cx="12192000" cy="5184140"/>
          </a:xfrm>
          <a:prstGeom prst="rect">
            <a:avLst/>
          </a:prstGeom>
          <a:solidFill>
            <a:srgbClr val="2A3246"/>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思源黑体" panose="020B0500000000000000" pitchFamily="34" charset="-122"/>
              <a:ea typeface="思源黑体" panose="020B0500000000000000" pitchFamily="34" charset="-122"/>
              <a:cs typeface="+mn-ea"/>
              <a:sym typeface="+mn-lt"/>
            </a:endParaRPr>
          </a:p>
        </p:txBody>
      </p:sp>
      <p:sp>
        <p:nvSpPr>
          <p:cNvPr id="14" name="TextBox 13"/>
          <p:cNvSpPr txBox="1"/>
          <p:nvPr/>
        </p:nvSpPr>
        <p:spPr>
          <a:xfrm>
            <a:off x="8527415" y="2367280"/>
            <a:ext cx="2879090" cy="2874645"/>
          </a:xfrm>
          <a:prstGeom prst="rect">
            <a:avLst/>
          </a:prstGeom>
          <a:noFill/>
        </p:spPr>
        <p:txBody>
          <a:bodyPr wrap="square" rIns="144000" bIns="36000" numCol="1" spcCol="360000" rtlCol="0">
            <a:spAutoFit/>
          </a:bodyPr>
          <a:lstStyle/>
          <a:p>
            <a:pPr indent="0" fontAlgn="auto">
              <a:lnSpc>
                <a:spcPct val="130000"/>
              </a:lnSpc>
              <a:spcAft>
                <a:spcPts val="600"/>
              </a:spcAft>
            </a:pPr>
            <a:r>
              <a:rPr lang="en-US" altLang="zh-CN" sz="2000" dirty="0">
                <a:solidFill>
                  <a:schemeClr val="bg1"/>
                </a:solidFill>
                <a:latin typeface="思源黑体" panose="020B0500000000000000" pitchFamily="34" charset="-122"/>
                <a:ea typeface="思源黑体" panose="020B0500000000000000" pitchFamily="34" charset="-122"/>
                <a:cs typeface="+mn-ea"/>
                <a:sym typeface="+mn-lt"/>
              </a:rPr>
              <a:t>5. </a:t>
            </a:r>
            <a:r>
              <a:rPr lang="zh-CN" altLang="en-US" sz="2000" dirty="0">
                <a:solidFill>
                  <a:schemeClr val="bg1"/>
                </a:solidFill>
                <a:latin typeface="思源黑体" panose="020B0500000000000000" pitchFamily="34" charset="-122"/>
                <a:ea typeface="思源黑体" panose="020B0500000000000000" pitchFamily="34" charset="-122"/>
                <a:cs typeface="+mn-ea"/>
                <a:sym typeface="+mn-lt"/>
              </a:rPr>
              <a:t>用户个人中心页</a:t>
            </a:r>
            <a:endParaRPr lang="zh-CN" altLang="en-US" sz="2000" dirty="0">
              <a:solidFill>
                <a:schemeClr val="bg1"/>
              </a:solidFill>
              <a:latin typeface="思源黑体" panose="020B0500000000000000" pitchFamily="34" charset="-122"/>
              <a:ea typeface="思源黑体" panose="020B0500000000000000" pitchFamily="34" charset="-122"/>
              <a:cs typeface="+mn-ea"/>
              <a:sym typeface="+mn-lt"/>
            </a:endParaRPr>
          </a:p>
          <a:p>
            <a:pPr marL="285750" indent="-285750" fontAlgn="auto">
              <a:lnSpc>
                <a:spcPct val="130000"/>
              </a:lnSpc>
              <a:spcAft>
                <a:spcPts val="600"/>
              </a:spcAft>
              <a:buFont typeface="Wingdings" panose="05000000000000000000" charset="0"/>
              <a:buChar char="l"/>
            </a:pPr>
            <a:r>
              <a:rPr lang="zh-CN" altLang="en-US" sz="1600" u="sng" dirty="0">
                <a:solidFill>
                  <a:schemeClr val="bg1"/>
                </a:solidFill>
                <a:latin typeface="思源黑体" panose="020B0500000000000000" pitchFamily="34" charset="-122"/>
                <a:ea typeface="思源黑体" panose="020B0500000000000000" pitchFamily="34" charset="-122"/>
                <a:cs typeface="+mn-ea"/>
                <a:sym typeface="+mn-lt"/>
              </a:rPr>
              <a:t>功能</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：用户可以查看和修改个人信息，查看自己加入的社团和参加的活动记录。</a:t>
            </a:r>
            <a:endParaRPr lang="zh-CN" altLang="en-US" sz="1600" dirty="0">
              <a:solidFill>
                <a:schemeClr val="bg1"/>
              </a:solidFill>
              <a:latin typeface="思源黑体" panose="020B0500000000000000" pitchFamily="34" charset="-122"/>
              <a:ea typeface="思源黑体" panose="020B0500000000000000" pitchFamily="34" charset="-122"/>
              <a:cs typeface="+mn-ea"/>
              <a:sym typeface="+mn-lt"/>
            </a:endParaRPr>
          </a:p>
          <a:p>
            <a:pPr marL="285750" indent="-285750" fontAlgn="auto">
              <a:lnSpc>
                <a:spcPct val="130000"/>
              </a:lnSpc>
              <a:spcAft>
                <a:spcPts val="600"/>
              </a:spcAft>
              <a:buFont typeface="Wingdings" panose="05000000000000000000" charset="0"/>
              <a:buChar char="l"/>
            </a:pPr>
            <a:r>
              <a:rPr lang="zh-CN" altLang="en-US" sz="1600" u="sng" dirty="0">
                <a:solidFill>
                  <a:schemeClr val="bg1"/>
                </a:solidFill>
                <a:latin typeface="思源黑体" panose="020B0500000000000000" pitchFamily="34" charset="-122"/>
                <a:ea typeface="思源黑体" panose="020B0500000000000000" pitchFamily="34" charset="-122"/>
                <a:cs typeface="+mn-ea"/>
                <a:sym typeface="+mn-lt"/>
              </a:rPr>
              <a:t>页面特点</a:t>
            </a:r>
            <a:r>
              <a:rPr lang="zh-CN" altLang="en-US" sz="1600" dirty="0">
                <a:solidFill>
                  <a:schemeClr val="bg1"/>
                </a:solidFill>
                <a:latin typeface="思源黑体" panose="020B0500000000000000" pitchFamily="34" charset="-122"/>
                <a:ea typeface="思源黑体" panose="020B0500000000000000" pitchFamily="34" charset="-122"/>
                <a:cs typeface="+mn-ea"/>
                <a:sym typeface="+mn-lt"/>
              </a:rPr>
              <a:t>：以用户为中心，展示与用户相关的个性化信息。</a:t>
            </a:r>
            <a:endParaRPr lang="zh-CN" altLang="en-US" sz="1600" dirty="0">
              <a:solidFill>
                <a:schemeClr val="bg1"/>
              </a:solidFill>
              <a:latin typeface="思源黑体" panose="020B0500000000000000" pitchFamily="34" charset="-122"/>
              <a:ea typeface="思源黑体" panose="020B0500000000000000" pitchFamily="34" charset="-122"/>
              <a:cs typeface="+mn-ea"/>
              <a:sym typeface="+mn-lt"/>
            </a:endParaRPr>
          </a:p>
        </p:txBody>
      </p:sp>
      <p:grpSp>
        <p:nvGrpSpPr>
          <p:cNvPr id="29" name="组合 28"/>
          <p:cNvGrpSpPr/>
          <p:nvPr/>
        </p:nvGrpSpPr>
        <p:grpSpPr>
          <a:xfrm>
            <a:off x="3713117" y="424813"/>
            <a:ext cx="4765766" cy="976477"/>
            <a:chOff x="3784390" y="318411"/>
            <a:chExt cx="4765766" cy="976477"/>
          </a:xfrm>
        </p:grpSpPr>
        <p:sp>
          <p:nvSpPr>
            <p:cNvPr id="31" name="矩形 30"/>
            <p:cNvSpPr/>
            <p:nvPr userDrawn="1"/>
          </p:nvSpPr>
          <p:spPr>
            <a:xfrm>
              <a:off x="4414310" y="318411"/>
              <a:ext cx="3506470" cy="607695"/>
            </a:xfrm>
            <a:prstGeom prst="rect">
              <a:avLst/>
            </a:prstGeom>
          </p:spPr>
          <p:txBody>
            <a:bodyPr wrap="square">
              <a:spAutoFit/>
            </a:bodyPr>
            <a:lstStyle/>
            <a:p>
              <a:pPr algn="ctr">
                <a:lnSpc>
                  <a:spcPct val="120000"/>
                </a:lnSpc>
              </a:pPr>
              <a:r>
                <a:rPr lang="zh-CN" altLang="en-US" sz="2800" dirty="0">
                  <a:solidFill>
                    <a:srgbClr val="2A3246"/>
                  </a:solidFill>
                  <a:latin typeface="思源黑体" panose="020B0500000000000000" pitchFamily="34" charset="-122"/>
                  <a:ea typeface="思源黑体" panose="020B0500000000000000" pitchFamily="34" charset="-122"/>
                  <a:cs typeface="+mn-ea"/>
                  <a:sym typeface="+mn-lt"/>
                </a:rPr>
                <a:t>功能设计与页面实现</a:t>
              </a:r>
              <a:endParaRPr lang="zh-CN" altLang="en-US" sz="2800" dirty="0">
                <a:solidFill>
                  <a:srgbClr val="2A3246"/>
                </a:solidFill>
                <a:latin typeface="思源黑体" panose="020B0500000000000000" pitchFamily="34" charset="-122"/>
                <a:ea typeface="思源黑体" panose="020B0500000000000000" pitchFamily="34" charset="-122"/>
                <a:cs typeface="+mn-ea"/>
                <a:sym typeface="+mn-lt"/>
              </a:endParaRPr>
            </a:p>
          </p:txBody>
        </p:sp>
        <p:sp>
          <p:nvSpPr>
            <p:cNvPr id="32" name="文本框 31"/>
            <p:cNvSpPr txBox="1"/>
            <p:nvPr/>
          </p:nvSpPr>
          <p:spPr>
            <a:xfrm>
              <a:off x="3784390" y="834513"/>
              <a:ext cx="4765766" cy="460375"/>
            </a:xfrm>
            <a:prstGeom prst="rect">
              <a:avLst/>
            </a:prstGeom>
            <a:noFill/>
          </p:spPr>
          <p:txBody>
            <a:bodyPr wrap="square" rtlCol="0">
              <a:spAutoFit/>
            </a:bodyPr>
            <a:lstStyle/>
            <a:p>
              <a:pPr algn="ctr">
                <a:lnSpc>
                  <a:spcPct val="120000"/>
                </a:lnSpc>
              </a:pPr>
              <a:r>
                <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rPr>
                <a:t>Functional Design and Page Implementation</a:t>
              </a: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a:p>
              <a:pPr algn="ctr">
                <a:lnSpc>
                  <a:spcPct val="120000"/>
                </a:lnSpc>
              </a:pPr>
              <a:endParaRPr lang="en-US" altLang="zh-CN" sz="1000" dirty="0">
                <a:solidFill>
                  <a:schemeClr val="bg1">
                    <a:lumMod val="50000"/>
                  </a:schemeClr>
                </a:solidFill>
                <a:effectLst>
                  <a:outerShdw blurRad="127000" dist="38100" dir="2700000" algn="tl">
                    <a:srgbClr val="000000">
                      <a:alpha val="20000"/>
                    </a:srgbClr>
                  </a:outerShdw>
                </a:effectLst>
                <a:latin typeface="思源黑体" panose="020B0500000000000000" pitchFamily="34" charset="-122"/>
                <a:ea typeface="思源黑体" panose="020B0500000000000000" pitchFamily="34" charset="-122"/>
              </a:endParaRPr>
            </a:p>
          </p:txBody>
        </p:sp>
      </p:grpSp>
      <p:pic>
        <p:nvPicPr>
          <p:cNvPr id="2" name="图片 1"/>
          <p:cNvPicPr>
            <a:picLocks noChangeAspect="1"/>
          </p:cNvPicPr>
          <p:nvPr/>
        </p:nvPicPr>
        <p:blipFill>
          <a:blip r:embed="rId1"/>
          <a:stretch>
            <a:fillRect/>
          </a:stretch>
        </p:blipFill>
        <p:spPr>
          <a:xfrm>
            <a:off x="565150" y="1674495"/>
            <a:ext cx="7214870" cy="42602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1+#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10.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10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q1-1"/>
  <p:tag name="KSO_WM_UNIT_ID" val="diagram20234927_2*q_h_a*1_2_1"/>
  <p:tag name="KSO_WM_TEMPLATE_CATEGORY" val="diagram"/>
  <p:tag name="KSO_WM_TEMPLATE_INDEX" val="20234927"/>
  <p:tag name="KSO_WM_UNIT_LAYERLEVEL" val="1_1_1"/>
  <p:tag name="KSO_WM_TAG_VERSION" val="3.0"/>
  <p:tag name="KSO_WM_DIAGRAM_VERSION" val="3"/>
  <p:tag name="KSO_WM_DIAGRAM_COLOR_TRICK" val="4"/>
  <p:tag name="KSO_WM_DIAGRAM_COLOR_TEXT_CAN_REMOVE" val="n"/>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VALUE" val="12"/>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8,8,8,8,8,8]}"/>
</p:tagLst>
</file>

<file path=ppt/tags/tag101.xml><?xml version="1.0" encoding="utf-8"?>
<p:tagLst xmlns:p="http://schemas.openxmlformats.org/presentationml/2006/main">
  <p:tag name="KSO_WM_DIAGRAM_VERSION" val="3"/>
  <p:tag name="KSO_WM_DIAGRAM_COLOR_TRICK" val="4"/>
  <p:tag name="KSO_WM_DIAGRAM_COLOR_TEXT_CAN_REMOVE" val="n"/>
  <p:tag name="KSO_WM_UNIT_VALUE" val="149*121"/>
  <p:tag name="KSO_WM_UNIT_HIGHLIGHT" val="0"/>
  <p:tag name="KSO_WM_UNIT_COMPATIBLE" val="0"/>
  <p:tag name="KSO_WM_UNIT_DIAGRAM_ISNUMVISUAL" val="0"/>
  <p:tag name="KSO_WM_UNIT_DIAGRAM_ISREFERUNIT" val="0"/>
  <p:tag name="KSO_WM_DIAGRAM_GROUP_CODE" val="q1-1"/>
  <p:tag name="KSO_WM_UNIT_ID" val="diagram20234927_2*q_h_x*1_1_1"/>
  <p:tag name="KSO_WM_TEMPLATE_CATEGORY" val="diagram"/>
  <p:tag name="KSO_WM_TEMPLATE_INDEX" val="20234927"/>
  <p:tag name="KSO_WM_UNIT_LAYERLEVEL" val="1_1_1"/>
  <p:tag name="KSO_WM_TAG_VERSION" val="3.0"/>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8,8,8,8,8,8]}"/>
</p:tagLst>
</file>

<file path=ppt/tags/tag102.xml><?xml version="1.0" encoding="utf-8"?>
<p:tagLst xmlns:p="http://schemas.openxmlformats.org/presentationml/2006/main">
  <p:tag name="KSO_WM_DIAGRAM_VERSION" val="3"/>
  <p:tag name="KSO_WM_DIAGRAM_COLOR_TRICK" val="4"/>
  <p:tag name="KSO_WM_DIAGRAM_COLOR_TEXT_CAN_REMOVE" val="n"/>
  <p:tag name="KSO_WM_UNIT_VALUE" val="147*130"/>
  <p:tag name="KSO_WM_UNIT_HIGHLIGHT" val="0"/>
  <p:tag name="KSO_WM_UNIT_COMPATIBLE" val="0"/>
  <p:tag name="KSO_WM_UNIT_DIAGRAM_ISNUMVISUAL" val="0"/>
  <p:tag name="KSO_WM_UNIT_DIAGRAM_ISREFERUNIT" val="0"/>
  <p:tag name="KSO_WM_DIAGRAM_GROUP_CODE" val="q1-1"/>
  <p:tag name="KSO_WM_UNIT_ID" val="diagram20234927_2*q_h_x*1_3_1"/>
  <p:tag name="KSO_WM_TEMPLATE_CATEGORY" val="diagram"/>
  <p:tag name="KSO_WM_TEMPLATE_INDEX" val="20234927"/>
  <p:tag name="KSO_WM_UNIT_LAYERLEVEL" val="1_1_1"/>
  <p:tag name="KSO_WM_TAG_VERSION" val="3.0"/>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8,8,8,8,8,8]}"/>
</p:tagLst>
</file>

<file path=ppt/tags/tag103.xml><?xml version="1.0" encoding="utf-8"?>
<p:tagLst xmlns:p="http://schemas.openxmlformats.org/presentationml/2006/main">
  <p:tag name="KSO_WM_DIAGRAM_VERSION" val="3"/>
  <p:tag name="KSO_WM_DIAGRAM_COLOR_TRICK" val="4"/>
  <p:tag name="KSO_WM_DIAGRAM_COLOR_TEXT_CAN_REMOVE" val="n"/>
  <p:tag name="KSO_WM_UNIT_VALUE" val="149*124"/>
  <p:tag name="KSO_WM_UNIT_HIGHLIGHT" val="0"/>
  <p:tag name="KSO_WM_UNIT_COMPATIBLE" val="0"/>
  <p:tag name="KSO_WM_UNIT_DIAGRAM_ISNUMVISUAL" val="0"/>
  <p:tag name="KSO_WM_UNIT_DIAGRAM_ISREFERUNIT" val="0"/>
  <p:tag name="KSO_WM_DIAGRAM_GROUP_CODE" val="q1-1"/>
  <p:tag name="KSO_WM_UNIT_ID" val="diagram20234927_2*q_h_x*1_2_1"/>
  <p:tag name="KSO_WM_TEMPLATE_CATEGORY" val="diagram"/>
  <p:tag name="KSO_WM_TEMPLATE_INDEX" val="20234927"/>
  <p:tag name="KSO_WM_UNIT_LAYERLEVEL" val="1_1_1"/>
  <p:tag name="KSO_WM_TAG_VERSION" val="3.0"/>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8,8,8,8,8,8]}"/>
</p:tagLst>
</file>

<file path=ppt/tags/tag104.xml><?xml version="1.0" encoding="utf-8"?>
<p:tagLst xmlns:p="http://schemas.openxmlformats.org/presentationml/2006/main">
  <p:tag name="TABLE_ENDDRAG_ORIGIN_RECT" val="380*129"/>
  <p:tag name="TABLE_ENDDRAG_RECT" val="144*225*380*129"/>
</p:tagLst>
</file>

<file path=ppt/tags/tag105.xml><?xml version="1.0" encoding="utf-8"?>
<p:tagLst xmlns:p="http://schemas.openxmlformats.org/presentationml/2006/main">
  <p:tag name="KSO_WM_DIAGRAM_VIRTUALLY_FRAME" val="{&quot;height&quot;:258.1333070866142,&quot;left&quot;:398.1176377952756,&quot;top&quot;:165.24181102362203,&quot;width&quot;:492.3529133858268}"/>
</p:tagLst>
</file>

<file path=ppt/tags/tag106.xml><?xml version="1.0" encoding="utf-8"?>
<p:tagLst xmlns:p="http://schemas.openxmlformats.org/presentationml/2006/main">
  <p:tag name="KSO_WM_DIAGRAM_VIRTUALLY_FRAME" val="{&quot;height&quot;:258.1333070866142,&quot;left&quot;:398.1176377952756,&quot;top&quot;:165.24181102362203,&quot;width&quot;:492.3529133858268}"/>
</p:tagLst>
</file>

<file path=ppt/tags/tag107.xml><?xml version="1.0" encoding="utf-8"?>
<p:tagLst xmlns:p="http://schemas.openxmlformats.org/presentationml/2006/main">
  <p:tag name="KSO_WM_DIAGRAM_VIRTUALLY_FRAME" val="{&quot;height&quot;:258.1333070866142,&quot;left&quot;:398.1176377952756,&quot;top&quot;:165.24181102362203,&quot;width&quot;:492.3529133858268}"/>
</p:tagLst>
</file>

<file path=ppt/tags/tag108.xml><?xml version="1.0" encoding="utf-8"?>
<p:tagLst xmlns:p="http://schemas.openxmlformats.org/presentationml/2006/main">
  <p:tag name="KSO_WM_DIAGRAM_VIRTUALLY_FRAME" val="{&quot;height&quot;:258.1333070866142,&quot;left&quot;:398.1176377952756,&quot;top&quot;:165.24181102362203,&quot;width&quot;:492.3529133858268}"/>
</p:tagLst>
</file>

<file path=ppt/tags/tag109.xml><?xml version="1.0" encoding="utf-8"?>
<p:tagLst xmlns:p="http://schemas.openxmlformats.org/presentationml/2006/main">
  <p:tag name="KSO_WM_DIAGRAM_VIRTUALLY_FRAME" val="{&quot;height&quot;:258.1333070866142,&quot;left&quot;:398.1176377952756,&quot;top&quot;:165.24181102362203,&quot;width&quot;:492.3529133858268}"/>
</p:tagLst>
</file>

<file path=ppt/tags/tag11.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110.xml><?xml version="1.0" encoding="utf-8"?>
<p:tagLst xmlns:p="http://schemas.openxmlformats.org/presentationml/2006/main">
  <p:tag name="KSO_WM_DIAGRAM_VIRTUALLY_FRAME" val="{&quot;height&quot;:258.1333070866142,&quot;left&quot;:398.1176377952756,&quot;top&quot;:165.24181102362203,&quot;width&quot;:492.3529133858268}"/>
</p:tagLst>
</file>

<file path=ppt/tags/tag111.xml><?xml version="1.0" encoding="utf-8"?>
<p:tagLst xmlns:p="http://schemas.openxmlformats.org/presentationml/2006/main">
  <p:tag name="KSO_WM_DIAGRAM_VIRTUALLY_FRAME" val="{&quot;height&quot;:357.87866141732286,&quot;left&quot;:113.8,&quot;top&quot;:138.32133858267716,&quot;width&quot;:803.55}"/>
</p:tagLst>
</file>

<file path=ppt/tags/tag112.xml><?xml version="1.0" encoding="utf-8"?>
<p:tagLst xmlns:p="http://schemas.openxmlformats.org/presentationml/2006/main">
  <p:tag name="KSO_WM_DIAGRAM_VIRTUALLY_FRAME" val="{&quot;height&quot;:357.87866141732286,&quot;left&quot;:113.8,&quot;top&quot;:138.32133858267716,&quot;width&quot;:803.55}"/>
</p:tagLst>
</file>

<file path=ppt/tags/tag113.xml><?xml version="1.0" encoding="utf-8"?>
<p:tagLst xmlns:p="http://schemas.openxmlformats.org/presentationml/2006/main">
  <p:tag name="KSO_WM_DIAGRAM_VIRTUALLY_FRAME" val="{&quot;height&quot;:357.87866141732286,&quot;left&quot;:113.8,&quot;top&quot;:138.32133858267716,&quot;width&quot;:803.55}"/>
</p:tagLst>
</file>

<file path=ppt/tags/tag114.xml><?xml version="1.0" encoding="utf-8"?>
<p:tagLst xmlns:p="http://schemas.openxmlformats.org/presentationml/2006/main">
  <p:tag name="KSO_WM_DIAGRAM_VIRTUALLY_FRAME" val="{&quot;height&quot;:357.87866141732286,&quot;left&quot;:113.8,&quot;top&quot;:138.32133858267716,&quot;width&quot;:803.55}"/>
</p:tagLst>
</file>

<file path=ppt/tags/tag115.xml><?xml version="1.0" encoding="utf-8"?>
<p:tagLst xmlns:p="http://schemas.openxmlformats.org/presentationml/2006/main">
  <p:tag name="KSO_WM_DIAGRAM_VIRTUALLY_FRAME" val="{&quot;height&quot;:357.87866141732286,&quot;left&quot;:113.8,&quot;top&quot;:138.32133858267716,&quot;width&quot;:803.55}"/>
</p:tagLst>
</file>

<file path=ppt/tags/tag116.xml><?xml version="1.0" encoding="utf-8"?>
<p:tagLst xmlns:p="http://schemas.openxmlformats.org/presentationml/2006/main">
  <p:tag name="KSO_WM_DIAGRAM_VIRTUALLY_FRAME" val="{&quot;height&quot;:357.87866141732286,&quot;left&quot;:113.8,&quot;top&quot;:138.32133858267716,&quot;width&quot;:803.55}"/>
</p:tagLst>
</file>

<file path=ppt/tags/tag117.xml><?xml version="1.0" encoding="utf-8"?>
<p:tagLst xmlns:p="http://schemas.openxmlformats.org/presentationml/2006/main">
  <p:tag name="KSO_WM_DIAGRAM_VIRTUALLY_FRAME" val="{&quot;height&quot;:357.87866141732286,&quot;left&quot;:113.8,&quot;top&quot;:138.32133858267716,&quot;width&quot;:803.55}"/>
</p:tagLst>
</file>

<file path=ppt/tags/tag118.xml><?xml version="1.0" encoding="utf-8"?>
<p:tagLst xmlns:p="http://schemas.openxmlformats.org/presentationml/2006/main">
  <p:tag name="KSO_WM_DIAGRAM_VIRTUALLY_FRAME" val="{&quot;height&quot;:357.87866141732286,&quot;left&quot;:113.8,&quot;top&quot;:138.32133858267716,&quot;width&quot;:803.55}"/>
</p:tagLst>
</file>

<file path=ppt/tags/tag119.xml><?xml version="1.0" encoding="utf-8"?>
<p:tagLst xmlns:p="http://schemas.openxmlformats.org/presentationml/2006/main">
  <p:tag name="KSO_WM_DIAGRAM_VIRTUALLY_FRAME" val="{&quot;height&quot;:357.87866141732286,&quot;left&quot;:113.8,&quot;top&quot;:138.32133858267716,&quot;width&quot;:803.55}"/>
</p:tagLst>
</file>

<file path=ppt/tags/tag12.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120.xml><?xml version="1.0" encoding="utf-8"?>
<p:tagLst xmlns:p="http://schemas.openxmlformats.org/presentationml/2006/main">
  <p:tag name="KSO_WM_DIAGRAM_VIRTUALLY_FRAME" val="{&quot;height&quot;:357.87866141732286,&quot;left&quot;:113.8,&quot;top&quot;:138.32133858267716,&quot;width&quot;:803.55}"/>
</p:tagLst>
</file>

<file path=ppt/tags/tag121.xml><?xml version="1.0" encoding="utf-8"?>
<p:tagLst xmlns:p="http://schemas.openxmlformats.org/presentationml/2006/main">
  <p:tag name="KSO_WM_DIAGRAM_VIRTUALLY_FRAME" val="{&quot;height&quot;:357.87866141732286,&quot;left&quot;:113.8,&quot;top&quot;:138.32133858267716,&quot;width&quot;:803.55}"/>
</p:tagLst>
</file>

<file path=ppt/tags/tag122.xml><?xml version="1.0" encoding="utf-8"?>
<p:tagLst xmlns:p="http://schemas.openxmlformats.org/presentationml/2006/main">
  <p:tag name="KSO_WM_DIAGRAM_VIRTUALLY_FRAME" val="{&quot;height&quot;:357.87866141732286,&quot;left&quot;:113.8,&quot;top&quot;:138.32133858267716,&quot;width&quot;:803.55}"/>
</p:tagLst>
</file>

<file path=ppt/tags/tag123.xml><?xml version="1.0" encoding="utf-8"?>
<p:tagLst xmlns:p="http://schemas.openxmlformats.org/presentationml/2006/main">
  <p:tag name="KSO_WM_DIAGRAM_VIRTUALLY_FRAME" val="{&quot;height&quot;:357.87866141732286,&quot;left&quot;:113.8,&quot;top&quot;:138.32133858267716,&quot;width&quot;:803.55}"/>
</p:tagLst>
</file>

<file path=ppt/tags/tag124.xml><?xml version="1.0" encoding="utf-8"?>
<p:tagLst xmlns:p="http://schemas.openxmlformats.org/presentationml/2006/main">
  <p:tag name="KSO_WM_DIAGRAM_VIRTUALLY_FRAME" val="{&quot;height&quot;:357.87866141732286,&quot;left&quot;:113.8,&quot;top&quot;:138.32133858267716,&quot;width&quot;:803.55}"/>
</p:tagLst>
</file>

<file path=ppt/tags/tag125.xml><?xml version="1.0" encoding="utf-8"?>
<p:tagLst xmlns:p="http://schemas.openxmlformats.org/presentationml/2006/main">
  <p:tag name="KSO_WM_DIAGRAM_VIRTUALLY_FRAME" val="{&quot;height&quot;:357.87866141732286,&quot;left&quot;:113.8,&quot;top&quot;:138.32133858267716,&quot;width&quot;:803.55}"/>
</p:tagLst>
</file>

<file path=ppt/tags/tag126.xml><?xml version="1.0" encoding="utf-8"?>
<p:tagLst xmlns:p="http://schemas.openxmlformats.org/presentationml/2006/main">
  <p:tag name="KSO_WM_DIAGRAM_VIRTUALLY_FRAME" val="{&quot;height&quot;:357.87866141732286,&quot;left&quot;:113.8,&quot;top&quot;:138.32133858267716,&quot;width&quot;:803.55}"/>
</p:tagLst>
</file>

<file path=ppt/tags/tag127.xml><?xml version="1.0" encoding="utf-8"?>
<p:tagLst xmlns:p="http://schemas.openxmlformats.org/presentationml/2006/main">
  <p:tag name="KSO_WM_DIAGRAM_VIRTUALLY_FRAME" val="{&quot;height&quot;:357.87866141732286,&quot;left&quot;:113.8,&quot;top&quot;:138.32133858267716,&quot;width&quot;:803.55}"/>
</p:tagLst>
</file>

<file path=ppt/tags/tag128.xml><?xml version="1.0" encoding="utf-8"?>
<p:tagLst xmlns:p="http://schemas.openxmlformats.org/presentationml/2006/main">
  <p:tag name="KSO_WM_DIAGRAM_VIRTUALLY_FRAME" val="{&quot;height&quot;:357.87866141732286,&quot;left&quot;:113.8,&quot;top&quot;:138.32133858267716,&quot;width&quot;:803.55}"/>
</p:tagLst>
</file>

<file path=ppt/tags/tag129.xml><?xml version="1.0" encoding="utf-8"?>
<p:tagLst xmlns:p="http://schemas.openxmlformats.org/presentationml/2006/main">
  <p:tag name="KSO_WM_DIAGRAM_VIRTUALLY_FRAME" val="{&quot;height&quot;:357.87866141732286,&quot;left&quot;:113.8,&quot;top&quot;:138.32133858267716,&quot;width&quot;:803.55}"/>
</p:tagLst>
</file>

<file path=ppt/tags/tag13.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130.xml><?xml version="1.0" encoding="utf-8"?>
<p:tagLst xmlns:p="http://schemas.openxmlformats.org/presentationml/2006/main">
  <p:tag name="KSO_WM_DIAGRAM_VIRTUALLY_FRAME" val="{&quot;height&quot;:357.87866141732286,&quot;left&quot;:113.8,&quot;top&quot;:138.32133858267716,&quot;width&quot;:803.55}"/>
</p:tagLst>
</file>

<file path=ppt/tags/tag131.xml><?xml version="1.0" encoding="utf-8"?>
<p:tagLst xmlns:p="http://schemas.openxmlformats.org/presentationml/2006/main">
  <p:tag name="ISPRING_ULTRA_SCORM_COURSE_ID" val="A180DDAE-8180-43EE-A166-F6A17B7CDD36"/>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跨越年终总结"/>
  <p:tag name="resource_record_key" val="{&quot;29&quot;:[50000090,50000086],&quot;70&quot;:[3403268,3331400]}"/>
</p:tagLst>
</file>

<file path=ppt/tags/tag14.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15.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16.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17.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18.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19.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2.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20.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21.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22.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23.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24.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25.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26.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27.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28.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29.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3.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30.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31.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32.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33.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34.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35.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36.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37.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38.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39.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4.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40.xml><?xml version="1.0" encoding="utf-8"?>
<p:tagLst xmlns:p="http://schemas.openxmlformats.org/presentationml/2006/main">
  <p:tag name="KSO_WM_DIAGRAM_VIRTUALLY_FRAME" val="{&quot;height&quot;:295.6485039370079,&quot;left&quot;:37.746220472440946,&quot;top&quot;:174.50149606299212,&quot;width&quot;:826.253779527559}"/>
</p:tagLst>
</file>

<file path=ppt/tags/tag41.xml><?xml version="1.0" encoding="utf-8"?>
<p:tagLst xmlns:p="http://schemas.openxmlformats.org/presentationml/2006/main">
  <p:tag name="KSO_WM_DIAGRAM_VIRTUALLY_FRAME" val="{&quot;height&quot;:195.5692125984252,&quot;left&quot;:144.85,&quot;top&quot;:277.4807874015748,&quot;width&quot;:662.9400787401576}"/>
</p:tagLst>
</file>

<file path=ppt/tags/tag42.xml><?xml version="1.0" encoding="utf-8"?>
<p:tagLst xmlns:p="http://schemas.openxmlformats.org/presentationml/2006/main">
  <p:tag name="KSO_WM_DIAGRAM_VIRTUALLY_FRAME" val="{&quot;height&quot;:195.5692125984252,&quot;left&quot;:144.85,&quot;top&quot;:277.4807874015748,&quot;width&quot;:662.9400787401576}"/>
</p:tagLst>
</file>

<file path=ppt/tags/tag43.xml><?xml version="1.0" encoding="utf-8"?>
<p:tagLst xmlns:p="http://schemas.openxmlformats.org/presentationml/2006/main">
  <p:tag name="KSO_WM_DIAGRAM_VIRTUALLY_FRAME" val="{&quot;height&quot;:195.5692125984252,&quot;left&quot;:144.85,&quot;top&quot;:277.4807874015748,&quot;width&quot;:662.9400787401576}"/>
</p:tagLst>
</file>

<file path=ppt/tags/tag44.xml><?xml version="1.0" encoding="utf-8"?>
<p:tagLst xmlns:p="http://schemas.openxmlformats.org/presentationml/2006/main">
  <p:tag name="KSO_WM_DIAGRAM_VIRTUALLY_FRAME" val="{&quot;height&quot;:195.5692125984252,&quot;left&quot;:144.85,&quot;top&quot;:277.4807874015748,&quot;width&quot;:662.9400787401576}"/>
</p:tagLst>
</file>

<file path=ppt/tags/tag45.xml><?xml version="1.0" encoding="utf-8"?>
<p:tagLst xmlns:p="http://schemas.openxmlformats.org/presentationml/2006/main">
  <p:tag name="KSO_WM_DIAGRAM_VIRTUALLY_FRAME" val="{&quot;height&quot;:195.5692125984252,&quot;left&quot;:144.85,&quot;top&quot;:277.4807874015748,&quot;width&quot;:662.9400787401576}"/>
</p:tagLst>
</file>

<file path=ppt/tags/tag46.xml><?xml version="1.0" encoding="utf-8"?>
<p:tagLst xmlns:p="http://schemas.openxmlformats.org/presentationml/2006/main">
  <p:tag name="KSO_WM_DIAGRAM_VIRTUALLY_FRAME" val="{&quot;height&quot;:195.5692125984252,&quot;left&quot;:144.85,&quot;top&quot;:277.4807874015748,&quot;width&quot;:662.9400787401576}"/>
</p:tagLst>
</file>

<file path=ppt/tags/tag47.xml><?xml version="1.0" encoding="utf-8"?>
<p:tagLst xmlns:p="http://schemas.openxmlformats.org/presentationml/2006/main">
  <p:tag name="TABLE_ENDDRAG_ORIGIN_RECT" val="484*169"/>
  <p:tag name="TABLE_ENDDRAG_RECT" val="352*126*484*169"/>
</p:tagLst>
</file>

<file path=ppt/tags/tag48.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49.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5.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50.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51.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52.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53.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54.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55.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56.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57.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58.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59.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6.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60.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61.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62.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63.xml><?xml version="1.0" encoding="utf-8"?>
<p:tagLst xmlns:p="http://schemas.openxmlformats.org/presentationml/2006/main">
  <p:tag name="KSO_WM_DIAGRAM_VIRTUALLY_FRAME" val="{&quot;height&quot;:341.5731496062993,&quot;left&quot;:87.98566929133858,&quot;top&quot;:138.1768503937007,&quot;width&quot;:777.1643307086614}"/>
</p:tagLst>
</file>

<file path=ppt/tags/tag64.xml><?xml version="1.0" encoding="utf-8"?>
<p:tagLst xmlns:p="http://schemas.openxmlformats.org/presentationml/2006/main">
  <p:tag name="KSO_WM_DIAGRAM_VIRTUALLY_FRAME" val="{&quot;height&quot;:329.1359055118111,&quot;left&quot;:87.98566929133858,&quot;top&quot;:142.5768503937007,&quot;width&quot;:777.118188976378}"/>
</p:tagLst>
</file>

<file path=ppt/tags/tag65.xml><?xml version="1.0" encoding="utf-8"?>
<p:tagLst xmlns:p="http://schemas.openxmlformats.org/presentationml/2006/main">
  <p:tag name="KSO_WM_DIAGRAM_VIRTUALLY_FRAME" val="{&quot;height&quot;:329.1359055118111,&quot;left&quot;:87.98566929133858,&quot;top&quot;:142.5768503937007,&quot;width&quot;:777.118188976378}"/>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h_i*1_1_1"/>
  <p:tag name="KSO_WM_TEMPLATE_CATEGORY" val="diagram"/>
  <p:tag name="KSO_WM_TEMPLATE_INDEX" val="20235395"/>
  <p:tag name="KSO_WM_UNIT_LAYERLEVEL" val="1_1_1"/>
  <p:tag name="KSO_WM_TAG_VERSION" val="3.0"/>
  <p:tag name="KSO_WM_UNIT_SUBTYPE" val="nb"/>
  <p:tag name="KSO_WM_DIAGRAM_VERSION" val="3"/>
  <p:tag name="KSO_WM_DIAGRAM_COLOR_TRICK" val="2"/>
  <p:tag name="KSO_WM_DIAGRAM_COLOR_TEXT_CAN_REMOVE" val="n"/>
  <p:tag name="KSO_WM_DIAGRAM_GROUP_CODE" val="m1-1"/>
  <p:tag name="KSO_WM_UNIT_FILL_TYPE" val="3"/>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gradient&quot;:[{&quot;brightness&quot;:0,&quot;colorType&quot;:1,&quot;foreColorIndex&quot;:5,&quot;pos&quot;:0.2800000011920929,&quot;transparency&quot;:0},{&quot;brightness&quot;:0.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44999998807907104},&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h_i*1_2_1"/>
  <p:tag name="KSO_WM_TEMPLATE_CATEGORY" val="diagram"/>
  <p:tag name="KSO_WM_TEMPLATE_INDEX" val="20235395"/>
  <p:tag name="KSO_WM_UNIT_LAYERLEVEL" val="1_1_1"/>
  <p:tag name="KSO_WM_TAG_VERSION" val="3.0"/>
  <p:tag name="KSO_WM_UNIT_SUBTYPE" val="nb"/>
  <p:tag name="KSO_WM_DIAGRAM_VERSION" val="3"/>
  <p:tag name="KSO_WM_DIAGRAM_COLOR_TRICK" val="2"/>
  <p:tag name="KSO_WM_DIAGRAM_COLOR_TEXT_CAN_REMOVE" val="n"/>
  <p:tag name="KSO_WM_DIAGRAM_GROUP_CODE" val="m1-1"/>
  <p:tag name="KSO_WM_UNIT_FILL_TYPE" val="3"/>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gradient&quot;:[{&quot;brightness&quot;:0,&quot;colorType&quot;:1,&quot;foreColorIndex&quot;:8,&quot;pos&quot;:0.5899999737739563,&quot;transparency&quot;:0},{&quot;brightness&quot;:0.4000000059604645,&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44999998807907104},&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h_i*1_3_1"/>
  <p:tag name="KSO_WM_TEMPLATE_CATEGORY" val="diagram"/>
  <p:tag name="KSO_WM_TEMPLATE_INDEX" val="20235395"/>
  <p:tag name="KSO_WM_UNIT_LAYERLEVEL" val="1_1_1"/>
  <p:tag name="KSO_WM_TAG_VERSION" val="3.0"/>
  <p:tag name="KSO_WM_UNIT_SUBTYPE" val="nb"/>
  <p:tag name="KSO_WM_DIAGRAM_VERSION" val="3"/>
  <p:tag name="KSO_WM_DIAGRAM_COLOR_TRICK" val="2"/>
  <p:tag name="KSO_WM_DIAGRAM_COLOR_TEXT_CAN_REMOVE" val="n"/>
  <p:tag name="KSO_WM_DIAGRAM_GROUP_CODE" val="m1-1"/>
  <p:tag name="KSO_WM_UNIT_FILL_TYPE" val="3"/>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gradient&quot;:[{&quot;brightness&quot;:0,&quot;colorType&quot;:1,&quot;foreColorIndex&quot;:5,&quot;pos&quot;:0.2800000011920929,&quot;transparency&quot;:0},{&quot;brightness&quot;:0.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44999998807907104},&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h_i*1_4_1"/>
  <p:tag name="KSO_WM_TEMPLATE_CATEGORY" val="diagram"/>
  <p:tag name="KSO_WM_TEMPLATE_INDEX" val="20235395"/>
  <p:tag name="KSO_WM_UNIT_LAYERLEVEL" val="1_1_1"/>
  <p:tag name="KSO_WM_TAG_VERSION" val="3.0"/>
  <p:tag name="KSO_WM_UNIT_SUBTYPE" val="nb"/>
  <p:tag name="KSO_WM_DIAGRAM_VERSION" val="3"/>
  <p:tag name="KSO_WM_DIAGRAM_COLOR_TRICK" val="2"/>
  <p:tag name="KSO_WM_DIAGRAM_COLOR_TEXT_CAN_REMOVE" val="n"/>
  <p:tag name="KSO_WM_DIAGRAM_GROUP_CODE" val="m1-1"/>
  <p:tag name="KSO_WM_UNIT_FILL_TYPE" val="3"/>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gradient&quot;:[{&quot;brightness&quot;:0,&quot;colorType&quot;:1,&quot;foreColorIndex&quot;:8,&quot;pos&quot;:0.5899999737739563,&quot;transparency&quot;:0},{&quot;brightness&quot;:0.4000000059604645,&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44999998807907104},&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7.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h_x*1_1_1"/>
  <p:tag name="KSO_WM_TEMPLATE_CATEGORY" val="diagram"/>
  <p:tag name="KSO_WM_TEMPLATE_INDEX" val="20235395"/>
  <p:tag name="KSO_WM_UNIT_LAYERLEVEL" val="1_1_1"/>
  <p:tag name="KSO_WM_TAG_VERSION" val="3.0"/>
  <p:tag name="KSO_WM_UNIT_VALUE" val="94*94"/>
  <p:tag name="KSO_WM_DIAGRAM_VERSION" val="3"/>
  <p:tag name="KSO_WM_DIAGRAM_COLOR_TRICK" val="2"/>
  <p:tag name="KSO_WM_DIAGRAM_COLOR_TEXT_CAN_REMOVE" val="n"/>
  <p:tag name="KSO_WM_DIAGRAM_GROUP_CODE" val="m1-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gradient&quot;:[{&quot;brightness&quot;:0,&quot;colorType&quot;:1,&quot;foreColorIndex&quot;:5,&quot;pos&quot;:0.2800000011920929,&quot;transparency&quot;:0},{&quot;brightness&quot;:0.400000005960464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7,8,7,8,7,8]}"/>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h_x*1_2_1"/>
  <p:tag name="KSO_WM_TEMPLATE_CATEGORY" val="diagram"/>
  <p:tag name="KSO_WM_TEMPLATE_INDEX" val="20235395"/>
  <p:tag name="KSO_WM_UNIT_LAYERLEVEL" val="1_1_1"/>
  <p:tag name="KSO_WM_TAG_VERSION" val="3.0"/>
  <p:tag name="KSO_WM_UNIT_VALUE" val="94*94"/>
  <p:tag name="KSO_WM_DIAGRAM_VERSION" val="3"/>
  <p:tag name="KSO_WM_DIAGRAM_COLOR_TRICK" val="2"/>
  <p:tag name="KSO_WM_DIAGRAM_COLOR_TEXT_CAN_REMOVE" val="n"/>
  <p:tag name="KSO_WM_DIAGRAM_GROUP_CODE" val="m1-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gradient&quot;:[{&quot;brightness&quot;:0,&quot;colorType&quot;:1,&quot;foreColorIndex&quot;:8,&quot;pos&quot;:0.2800000011920929,&quot;transparency&quot;:0},{&quot;brightness&quot;:0.4000000059604645,&quot;colorType&quot;:1,&quot;foreColorIndex&quot;:8,&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7,8,7,8,7,8]}"/>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h_x*1_3_1"/>
  <p:tag name="KSO_WM_TEMPLATE_CATEGORY" val="diagram"/>
  <p:tag name="KSO_WM_TEMPLATE_INDEX" val="20235395"/>
  <p:tag name="KSO_WM_UNIT_LAYERLEVEL" val="1_1_1"/>
  <p:tag name="KSO_WM_TAG_VERSION" val="3.0"/>
  <p:tag name="KSO_WM_UNIT_VALUE" val="94*94"/>
  <p:tag name="KSO_WM_DIAGRAM_VERSION" val="3"/>
  <p:tag name="KSO_WM_DIAGRAM_COLOR_TRICK" val="2"/>
  <p:tag name="KSO_WM_DIAGRAM_COLOR_TEXT_CAN_REMOVE" val="n"/>
  <p:tag name="KSO_WM_DIAGRAM_GROUP_CODE" val="m1-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gradient&quot;:[{&quot;brightness&quot;:0,&quot;colorType&quot;:1,&quot;foreColorIndex&quot;:5,&quot;pos&quot;:0.2800000011920929,&quot;transparency&quot;:0},{&quot;brightness&quot;:0.400000005960464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7,8,7,8,7,8]}"/>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h_x*1_4_1"/>
  <p:tag name="KSO_WM_TEMPLATE_CATEGORY" val="diagram"/>
  <p:tag name="KSO_WM_TEMPLATE_INDEX" val="20235395"/>
  <p:tag name="KSO_WM_UNIT_LAYERLEVEL" val="1_1_1"/>
  <p:tag name="KSO_WM_TAG_VERSION" val="3.0"/>
  <p:tag name="KSO_WM_UNIT_VALUE" val="94*94"/>
  <p:tag name="KSO_WM_DIAGRAM_VERSION" val="3"/>
  <p:tag name="KSO_WM_DIAGRAM_COLOR_TRICK" val="2"/>
  <p:tag name="KSO_WM_DIAGRAM_COLOR_TEXT_CAN_REMOVE" val="n"/>
  <p:tag name="KSO_WM_DIAGRAM_GROUP_CODE" val="m1-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gradient&quot;:[{&quot;brightness&quot;:0,&quot;colorType&quot;:1,&quot;foreColorIndex&quot;:8,&quot;pos&quot;:0.2800000011920929,&quot;transparency&quot;:0},{&quot;brightness&quot;:0.4000000059604645,&quot;colorType&quot;:1,&quot;foreColorIndex&quot;:8,&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7,8,7,8,7,8]}"/>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i*1_1"/>
  <p:tag name="KSO_WM_TEMPLATE_CATEGORY" val="diagram"/>
  <p:tag name="KSO_WM_TEMPLATE_INDEX" val="20235395"/>
  <p:tag name="KSO_WM_UNIT_LAYERLEVEL" val="1_1"/>
  <p:tag name="KSO_WM_TAG_VERSION" val="3.0"/>
  <p:tag name="KSO_WM_DIAGRAM_VERSION" val="3"/>
  <p:tag name="KSO_WM_DIAGRAM_COLOR_TRICK" val="2"/>
  <p:tag name="KSO_WM_DIAGRAM_COLOR_TEXT_CAN_REMOVE" val="n"/>
  <p:tag name="KSO_WM_DIAGRAM_GROUP_CODE" val="m1-1"/>
  <p:tag name="KSO_WM_UNIT_LINE_FORE_SCHEMECOLOR_INDEX" val="13"/>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solidLine&quot;:{&quot;brightness&quot;:0.5,&quot;colorType&quot;:1,&quot;foreColorIndex&quot;:13,&quot;transparency&quot;:0.7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7,8,7,8,7,8]}"/>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i*1_2"/>
  <p:tag name="KSO_WM_TEMPLATE_CATEGORY" val="diagram"/>
  <p:tag name="KSO_WM_TEMPLATE_INDEX" val="20235395"/>
  <p:tag name="KSO_WM_UNIT_LAYERLEVEL" val="1_1"/>
  <p:tag name="KSO_WM_TAG_VERSION" val="3.0"/>
  <p:tag name="KSO_WM_DIAGRAM_VERSION" val="3"/>
  <p:tag name="KSO_WM_DIAGRAM_COLOR_TRICK" val="2"/>
  <p:tag name="KSO_WM_DIAGRAM_COLOR_TEXT_CAN_REMOVE" val="n"/>
  <p:tag name="KSO_WM_DIAGRAM_GROUP_CODE" val="m1-1"/>
  <p:tag name="KSO_WM_UNIT_LINE_FORE_SCHEMECOLOR_INDEX" val="13"/>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solidLine&quot;:{&quot;brightness&quot;:0.5,&quot;colorType&quot;:1,&quot;foreColorIndex&quot;:13,&quot;transparency&quot;:0.7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7,8,7,8,7,8]}"/>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i*1_3"/>
  <p:tag name="KSO_WM_TEMPLATE_CATEGORY" val="diagram"/>
  <p:tag name="KSO_WM_TEMPLATE_INDEX" val="20235395"/>
  <p:tag name="KSO_WM_UNIT_LAYERLEVEL" val="1_1"/>
  <p:tag name="KSO_WM_TAG_VERSION" val="3.0"/>
  <p:tag name="KSO_WM_DIAGRAM_VERSION" val="3"/>
  <p:tag name="KSO_WM_DIAGRAM_COLOR_TRICK" val="2"/>
  <p:tag name="KSO_WM_DIAGRAM_COLOR_TEXT_CAN_REMOVE" val="n"/>
  <p:tag name="KSO_WM_DIAGRAM_GROUP_CODE" val="m1-1"/>
  <p:tag name="KSO_WM_UNIT_LINE_FORE_SCHEMECOLOR_INDEX" val="13"/>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solidLine&quot;:{&quot;brightness&quot;:0.5,&quot;colorType&quot;:1,&quot;foreColorIndex&quot;:13,&quot;transparency&quot;:0.7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7,8,7,8,7,8]}"/>
</p:tagLst>
</file>

<file path=ppt/tags/tag7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5395_3*m_h_f*1_1_1"/>
  <p:tag name="KSO_WM_TEMPLATE_CATEGORY" val="diagram"/>
  <p:tag name="KSO_WM_TEMPLATE_INDEX" val="20235395"/>
  <p:tag name="KSO_WM_UNIT_LAYERLEVEL" val="1_1_1"/>
  <p:tag name="KSO_WM_TAG_VERSION" val="3.0"/>
  <p:tag name="KSO_WM_UNIT_TEXT_LAYER_COUNT" val="1"/>
  <p:tag name="KSO_WM_UNIT_TEXT_TYPE" val="1"/>
  <p:tag name="KSO_WM_DIAGRAM_VERSION" val="3"/>
  <p:tag name="KSO_WM_DIAGRAM_COLOR_TRICK" val="2"/>
  <p:tag name="KSO_WM_DIAGRAM_COLOR_TEXT_CAN_REMOVE" val="n"/>
  <p:tag name="KSO_WM_DIAGRAM_GROUP_CODE" val="m1-1"/>
  <p:tag name="KSO_WM_UNIT_PRESET_TEXT" val="单击此处输入你的正文文字是您思想的提炼，为了最终演示发布的良好效果，请尽量言简意赅的阐述观点。"/>
  <p:tag name="KSO_WM_UNIT_TEXT_FILL_FORE_SCHEMECOLOR_INDEX" val="1"/>
  <p:tag name="KSO_WM_UNIT_TEXT_FILL_TYPE" val="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7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5395_3*m_h_a*1_1_1"/>
  <p:tag name="KSO_WM_TEMPLATE_CATEGORY" val="diagram"/>
  <p:tag name="KSO_WM_TEMPLATE_INDEX" val="20235395"/>
  <p:tag name="KSO_WM_UNIT_LAYERLEVEL" val="1_1_1"/>
  <p:tag name="KSO_WM_TAG_VERSION" val="3.0"/>
  <p:tag name="KSO_WM_UNIT_TEXT_TYPE" val="1"/>
  <p:tag name="KSO_WM_DIAGRAM_VERSION" val="3"/>
  <p:tag name="KSO_WM_DIAGRAM_COLOR_TRICK" val="2"/>
  <p:tag name="KSO_WM_DIAGRAM_COLOR_TEXT_CAN_REMOVE" val="n"/>
  <p:tag name="KSO_WM_DIAGRAM_GROUP_CODE" val="m1-1"/>
  <p:tag name="KSO_WM_UNIT_PRESET_TEXT" val="添加标题"/>
  <p:tag name="KSO_WM_UNIT_TEXT_FILL_FORE_SCHEMECOLOR_INDEX" val="1"/>
  <p:tag name="KSO_WM_UNIT_TEXT_FILL_TYPE" val="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5395_3*m_h_f*1_2_1"/>
  <p:tag name="KSO_WM_TEMPLATE_CATEGORY" val="diagram"/>
  <p:tag name="KSO_WM_TEMPLATE_INDEX" val="20235395"/>
  <p:tag name="KSO_WM_UNIT_LAYERLEVEL" val="1_1_1"/>
  <p:tag name="KSO_WM_TAG_VERSION" val="3.0"/>
  <p:tag name="KSO_WM_UNIT_TEXT_LAYER_COUNT" val="1"/>
  <p:tag name="KSO_WM_UNIT_TEXT_TYPE" val="1"/>
  <p:tag name="KSO_WM_DIAGRAM_VERSION" val="3"/>
  <p:tag name="KSO_WM_DIAGRAM_COLOR_TRICK" val="2"/>
  <p:tag name="KSO_WM_DIAGRAM_COLOR_TEXT_CAN_REMOVE" val="n"/>
  <p:tag name="KSO_WM_DIAGRAM_GROUP_CODE" val="m1-1"/>
  <p:tag name="KSO_WM_UNIT_PRESET_TEXT" val="单击此处输入你的正文文字是您思想的提炼，为了最终演示发布的良好效果，请尽量言简意赅的阐述观点。"/>
  <p:tag name="KSO_WM_UNIT_TEXT_FILL_FORE_SCHEMECOLOR_INDEX" val="1"/>
  <p:tag name="KSO_WM_UNIT_TEXT_FILL_TYPE" val="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8.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5395_3*m_h_a*1_2_1"/>
  <p:tag name="KSO_WM_TEMPLATE_CATEGORY" val="diagram"/>
  <p:tag name="KSO_WM_TEMPLATE_INDEX" val="20235395"/>
  <p:tag name="KSO_WM_UNIT_LAYERLEVEL" val="1_1_1"/>
  <p:tag name="KSO_WM_TAG_VERSION" val="3.0"/>
  <p:tag name="KSO_WM_UNIT_TEXT_TYPE" val="1"/>
  <p:tag name="KSO_WM_DIAGRAM_VERSION" val="3"/>
  <p:tag name="KSO_WM_DIAGRAM_COLOR_TRICK" val="2"/>
  <p:tag name="KSO_WM_DIAGRAM_COLOR_TEXT_CAN_REMOVE" val="n"/>
  <p:tag name="KSO_WM_DIAGRAM_GROUP_CODE" val="m1-1"/>
  <p:tag name="KSO_WM_UNIT_PRESET_TEXT" val="添加标题"/>
  <p:tag name="KSO_WM_UNIT_TEXT_FILL_FORE_SCHEMECOLOR_INDEX" val="1"/>
  <p:tag name="KSO_WM_UNIT_TEXT_FILL_TYPE" val="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8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5395_3*m_h_f*1_3_1"/>
  <p:tag name="KSO_WM_TEMPLATE_CATEGORY" val="diagram"/>
  <p:tag name="KSO_WM_TEMPLATE_INDEX" val="20235395"/>
  <p:tag name="KSO_WM_UNIT_LAYERLEVEL" val="1_1_1"/>
  <p:tag name="KSO_WM_TAG_VERSION" val="3.0"/>
  <p:tag name="KSO_WM_UNIT_TEXT_LAYER_COUNT" val="1"/>
  <p:tag name="KSO_WM_UNIT_TEXT_TYPE" val="1"/>
  <p:tag name="KSO_WM_DIAGRAM_VERSION" val="3"/>
  <p:tag name="KSO_WM_DIAGRAM_COLOR_TRICK" val="2"/>
  <p:tag name="KSO_WM_DIAGRAM_COLOR_TEXT_CAN_REMOVE" val="n"/>
  <p:tag name="KSO_WM_DIAGRAM_GROUP_CODE" val="m1-1"/>
  <p:tag name="KSO_WM_UNIT_PRESET_TEXT" val="单击此处输入你的正文文字是您思想的提炼，为了最终演示发布的良好效果，请尽量言简意赅的阐述观点。"/>
  <p:tag name="KSO_WM_UNIT_TEXT_FILL_FORE_SCHEMECOLOR_INDEX" val="1"/>
  <p:tag name="KSO_WM_UNIT_TEXT_FILL_TYPE" val="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5395_3*m_h_a*1_3_1"/>
  <p:tag name="KSO_WM_TEMPLATE_CATEGORY" val="diagram"/>
  <p:tag name="KSO_WM_TEMPLATE_INDEX" val="20235395"/>
  <p:tag name="KSO_WM_UNIT_LAYERLEVEL" val="1_1_1"/>
  <p:tag name="KSO_WM_TAG_VERSION" val="3.0"/>
  <p:tag name="KSO_WM_UNIT_TEXT_TYPE" val="1"/>
  <p:tag name="KSO_WM_DIAGRAM_VERSION" val="3"/>
  <p:tag name="KSO_WM_DIAGRAM_COLOR_TRICK" val="2"/>
  <p:tag name="KSO_WM_DIAGRAM_COLOR_TEXT_CAN_REMOVE" val="n"/>
  <p:tag name="KSO_WM_DIAGRAM_GROUP_CODE" val="m1-1"/>
  <p:tag name="KSO_WM_UNIT_PRESET_TEXT" val="添加标题"/>
  <p:tag name="KSO_WM_UNIT_TEXT_FILL_FORE_SCHEMECOLOR_INDEX" val="1"/>
  <p:tag name="KSO_WM_UNIT_TEXT_FILL_TYPE" val="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8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5395_3*m_h_f*1_4_1"/>
  <p:tag name="KSO_WM_TEMPLATE_CATEGORY" val="diagram"/>
  <p:tag name="KSO_WM_TEMPLATE_INDEX" val="20235395"/>
  <p:tag name="KSO_WM_UNIT_LAYERLEVEL" val="1_1_1"/>
  <p:tag name="KSO_WM_TAG_VERSION" val="3.0"/>
  <p:tag name="KSO_WM_UNIT_TEXT_LAYER_COUNT" val="1"/>
  <p:tag name="KSO_WM_UNIT_TEXT_TYPE" val="1"/>
  <p:tag name="KSO_WM_DIAGRAM_VERSION" val="3"/>
  <p:tag name="KSO_WM_DIAGRAM_COLOR_TRICK" val="2"/>
  <p:tag name="KSO_WM_DIAGRAM_COLOR_TEXT_CAN_REMOVE" val="n"/>
  <p:tag name="KSO_WM_DIAGRAM_GROUP_CODE" val="m1-1"/>
  <p:tag name="KSO_WM_UNIT_PRESET_TEXT" val="单击此处输入你的正文文字是您思想的提炼，为了最终演示发布的良好效果，请尽量言简意赅的阐述观点。"/>
  <p:tag name="KSO_WM_UNIT_TEXT_FILL_FORE_SCHEMECOLOR_INDEX" val="1"/>
  <p:tag name="KSO_WM_UNIT_TEXT_FILL_TYPE" val="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5395_3*m_h_a*1_4_1"/>
  <p:tag name="KSO_WM_TEMPLATE_CATEGORY" val="diagram"/>
  <p:tag name="KSO_WM_TEMPLATE_INDEX" val="20235395"/>
  <p:tag name="KSO_WM_UNIT_LAYERLEVEL" val="1_1_1"/>
  <p:tag name="KSO_WM_TAG_VERSION" val="3.0"/>
  <p:tag name="KSO_WM_UNIT_TEXT_TYPE" val="1"/>
  <p:tag name="KSO_WM_DIAGRAM_VERSION" val="3"/>
  <p:tag name="KSO_WM_DIAGRAM_COLOR_TRICK" val="2"/>
  <p:tag name="KSO_WM_DIAGRAM_COLOR_TEXT_CAN_REMOVE" val="n"/>
  <p:tag name="KSO_WM_DIAGRAM_GROUP_CODE" val="m1-1"/>
  <p:tag name="KSO_WM_UNIT_PRESET_TEXT" val="添加标题"/>
  <p:tag name="KSO_WM_UNIT_TEXT_FILL_FORE_SCHEMECOLOR_INDEX" val="1"/>
  <p:tag name="KSO_WM_UNIT_TEXT_FILL_TYPE" val="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h_x*1_5_1"/>
  <p:tag name="KSO_WM_TEMPLATE_CATEGORY" val="diagram"/>
  <p:tag name="KSO_WM_TEMPLATE_INDEX" val="20235395"/>
  <p:tag name="KSO_WM_UNIT_LAYERLEVEL" val="1_1_1"/>
  <p:tag name="KSO_WM_TAG_VERSION" val="3.0"/>
  <p:tag name="KSO_WM_UNIT_VALUE" val="94*94"/>
  <p:tag name="KSO_WM_DIAGRAM_VERSION" val="3"/>
  <p:tag name="KSO_WM_DIAGRAM_COLOR_TRICK" val="2"/>
  <p:tag name="KSO_WM_DIAGRAM_COLOR_TEXT_CAN_REMOVE" val="n"/>
  <p:tag name="KSO_WM_DIAGRAM_GROUP_CODE" val="m1-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gradient&quot;:[{&quot;brightness&quot;:0,&quot;colorType&quot;:1,&quot;foreColorIndex&quot;:5,&quot;pos&quot;:0,&quot;transparency&quot;:0},{&quot;brightness&quot;:0.400000005960464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7,8,7,8,7,8]}"/>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h_i*1_5_1"/>
  <p:tag name="KSO_WM_TEMPLATE_CATEGORY" val="diagram"/>
  <p:tag name="KSO_WM_TEMPLATE_INDEX" val="20235395"/>
  <p:tag name="KSO_WM_UNIT_LAYERLEVEL" val="1_1_1"/>
  <p:tag name="KSO_WM_TAG_VERSION" val="3.0"/>
  <p:tag name="KSO_WM_UNIT_SUBTYPE" val="nb"/>
  <p:tag name="KSO_WM_DIAGRAM_VERSION" val="3"/>
  <p:tag name="KSO_WM_DIAGRAM_COLOR_TRICK" val="2"/>
  <p:tag name="KSO_WM_DIAGRAM_COLOR_TEXT_CAN_REMOVE" val="n"/>
  <p:tag name="KSO_WM_DIAGRAM_GROUP_CODE" val="m1-1"/>
  <p:tag name="KSO_WM_UNIT_FILL_TYPE" val="3"/>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gradient&quot;:[{&quot;brightness&quot;:0,&quot;colorType&quot;:1,&quot;foreColorIndex&quot;:5,&quot;pos&quot;:0.2800000011920929,&quot;transparency&quot;:0},{&quot;brightness&quot;:0.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44999998807907104},&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395_3*m_i*1_4"/>
  <p:tag name="KSO_WM_TEMPLATE_CATEGORY" val="diagram"/>
  <p:tag name="KSO_WM_TEMPLATE_INDEX" val="20235395"/>
  <p:tag name="KSO_WM_UNIT_LAYERLEVEL" val="1_1"/>
  <p:tag name="KSO_WM_TAG_VERSION" val="3.0"/>
  <p:tag name="KSO_WM_DIAGRAM_VERSION" val="3"/>
  <p:tag name="KSO_WM_DIAGRAM_COLOR_TRICK" val="2"/>
  <p:tag name="KSO_WM_DIAGRAM_COLOR_TEXT_CAN_REMOVE" val="n"/>
  <p:tag name="KSO_WM_DIAGRAM_GROUP_CODE" val="m1-1"/>
  <p:tag name="KSO_WM_UNIT_LINE_FORE_SCHEMECOLOR_INDEX" val="13"/>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solidLine&quot;:{&quot;brightness&quot;:0.5,&quot;colorType&quot;:1,&quot;foreColorIndex&quot;:13,&quot;transparency&quot;:0.7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7,8,7,8,7,8]}"/>
</p:tagLst>
</file>

<file path=ppt/tags/tag8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5395_3*m_h_f*1_5_1"/>
  <p:tag name="KSO_WM_TEMPLATE_CATEGORY" val="diagram"/>
  <p:tag name="KSO_WM_TEMPLATE_INDEX" val="20235395"/>
  <p:tag name="KSO_WM_UNIT_LAYERLEVEL" val="1_1_1"/>
  <p:tag name="KSO_WM_TAG_VERSION" val="3.0"/>
  <p:tag name="KSO_WM_UNIT_TEXT_LAYER_COUNT" val="1"/>
  <p:tag name="KSO_WM_UNIT_TEXT_TYPE" val="1"/>
  <p:tag name="KSO_WM_DIAGRAM_VERSION" val="3"/>
  <p:tag name="KSO_WM_DIAGRAM_COLOR_TRICK" val="2"/>
  <p:tag name="KSO_WM_DIAGRAM_COLOR_TEXT_CAN_REMOVE" val="n"/>
  <p:tag name="KSO_WM_DIAGRAM_GROUP_CODE" val="m1-1"/>
  <p:tag name="KSO_WM_UNIT_PRESET_TEXT" val="单击此处输入你的正文文字是您思想的提炼，为了最终演示发布的良好效果，请尽量言简意赅的阐述观点。"/>
  <p:tag name="KSO_WM_UNIT_TEXT_FILL_FORE_SCHEMECOLOR_INDEX" val="1"/>
  <p:tag name="KSO_WM_UNIT_TEXT_FILL_TYPE" val="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8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5395_3*m_h_a*1_5_1"/>
  <p:tag name="KSO_WM_TEMPLATE_CATEGORY" val="diagram"/>
  <p:tag name="KSO_WM_TEMPLATE_INDEX" val="20235395"/>
  <p:tag name="KSO_WM_UNIT_LAYERLEVEL" val="1_1_1"/>
  <p:tag name="KSO_WM_TAG_VERSION" val="3.0"/>
  <p:tag name="KSO_WM_UNIT_TEXT_TYPE" val="1"/>
  <p:tag name="KSO_WM_DIAGRAM_VERSION" val="3"/>
  <p:tag name="KSO_WM_DIAGRAM_COLOR_TRICK" val="2"/>
  <p:tag name="KSO_WM_DIAGRAM_COLOR_TEXT_CAN_REMOVE" val="n"/>
  <p:tag name="KSO_WM_DIAGRAM_GROUP_CODE" val="m1-1"/>
  <p:tag name="KSO_WM_UNIT_PRESET_TEXT" val="添加标题"/>
  <p:tag name="KSO_WM_UNIT_TEXT_FILL_FORE_SCHEMECOLOR_INDEX" val="1"/>
  <p:tag name="KSO_WM_UNIT_TEXT_FILL_TYPE" val="1"/>
  <p:tag name="KSO_WM_DIAGRAM_MAX_ITEMCNT" val="6"/>
  <p:tag name="KSO_WM_DIAGRAM_MIN_ITEMCNT" val="3"/>
  <p:tag name="KSO_WM_DIAGRAM_VIRTUALLY_FRAME" val="{&quot;height&quot;:358.3,&quot;left&quot;:61.65000610351562,&quot;top&quot;:134.2,&quot;width&quot;:826.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7,8,7,8,7,8]}"/>
</p:tagLst>
</file>

<file path=ppt/tags/tag9.xml><?xml version="1.0" encoding="utf-8"?>
<p:tagLst xmlns:p="http://schemas.openxmlformats.org/presentationml/2006/main">
  <p:tag name="KSO_WM_DIAGRAM_VIRTUALLY_FRAME" val="{&quot;height&quot;:350.24448818897633,&quot;left&quot;:165.70999999999998,&quot;top&quot;:130.43251968503938,&quot;width&quot;:323.55000000000007}"/>
</p:tagLst>
</file>

<file path=ppt/tags/tag90.xml><?xml version="1.0" encoding="utf-8"?>
<p:tagLst xmlns:p="http://schemas.openxmlformats.org/presentationml/2006/main">
  <p:tag name="KSO_WM_DIAGRAM_VIRTUALLY_FRAME" val="{&quot;height&quot;:195.5692125984252,&quot;left&quot;:144.85,&quot;top&quot;:277.4807874015748,&quot;width&quot;:662.9400787401576}"/>
</p:tagLst>
</file>

<file path=ppt/tags/tag91.xml><?xml version="1.0" encoding="utf-8"?>
<p:tagLst xmlns:p="http://schemas.openxmlformats.org/presentationml/2006/main">
  <p:tag name="KSO_WM_DIAGRAM_VIRTUALLY_FRAME" val="{&quot;height&quot;:195.5692125984252,&quot;left&quot;:144.85,&quot;top&quot;:277.4807874015748,&quot;width&quot;:662.9400787401576}"/>
</p:tagLst>
</file>

<file path=ppt/tags/tag92.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4927_2*q_h_i*1_1_1"/>
  <p:tag name="KSO_WM_TEMPLATE_CATEGORY" val="diagram"/>
  <p:tag name="KSO_WM_TEMPLATE_INDEX" val="20234927"/>
  <p:tag name="KSO_WM_UNIT_LAYERLEVEL" val="1_1_1"/>
  <p:tag name="KSO_WM_TAG_VERSION" val="3.0"/>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type&quot;:0},&quot;glow&quot;:{&quot;colorType&quot;:0},&quot;line&quot;:{&quot;gradient&quot;:[{&quot;brightness&quot;:0,&quot;colorType&quot;:1,&quot;foreColorIndex&quot;:5,&quot;pos&quot;:0,&quot;transparency&quot;:0.4000000059604645},{&quot;brightness&quot;:0,&quot;colorType&quot;:1,&quot;foreColorIndex&quot;:5,&quot;pos&quot;:0.800000011920929,&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8,8,8,8,8,8]}"/>
</p:tagLst>
</file>

<file path=ppt/tags/tag93.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4927_2*q_h_i*1_2_1"/>
  <p:tag name="KSO_WM_TEMPLATE_CATEGORY" val="diagram"/>
  <p:tag name="KSO_WM_TEMPLATE_INDEX" val="20234927"/>
  <p:tag name="KSO_WM_UNIT_LAYERLEVEL" val="1_1_1"/>
  <p:tag name="KSO_WM_TAG_VERSION" val="3.0"/>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type&quot;:0},&quot;glow&quot;:{&quot;colorType&quot;:0},&quot;line&quot;:{&quot;gradient&quot;:[{&quot;brightness&quot;:0,&quot;colorType&quot;:1,&quot;foreColorIndex&quot;:6,&quot;pos&quot;:0,&quot;transparency&quot;:0.6000000238418579},{&quot;brightness&quot;:0,&quot;colorType&quot;:1,&quot;foreColorIndex&quot;:6,&quot;pos&quot;:0.800000011920929,&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8,8,8,8,8,8]}"/>
</p:tagLst>
</file>

<file path=ppt/tags/tag94.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4927_2*q_h_i*1_3_1"/>
  <p:tag name="KSO_WM_TEMPLATE_CATEGORY" val="diagram"/>
  <p:tag name="KSO_WM_TEMPLATE_INDEX" val="20234927"/>
  <p:tag name="KSO_WM_UNIT_LAYERLEVEL" val="1_1_1"/>
  <p:tag name="KSO_WM_TAG_VERSION" val="3.0"/>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type&quot;:0},&quot;glow&quot;:{&quot;colorType&quot;:0},&quot;line&quot;:{&quot;gradient&quot;:[{&quot;brightness&quot;:0,&quot;colorType&quot;:1,&quot;foreColorIndex&quot;:7,&quot;pos&quot;:0,&quot;transparency&quot;:0.4000000059604645},{&quot;brightness&quot;:0,&quot;colorType&quot;:1,&quot;foreColorIndex&quot;:7,&quot;pos&quot;:0.800000011920929,&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8,8,8,8,8,8]}"/>
</p:tagLst>
</file>

<file path=ppt/tags/tag9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4927_2*q_h_f*1_1_1"/>
  <p:tag name="KSO_WM_TEMPLATE_CATEGORY" val="diagram"/>
  <p:tag name="KSO_WM_TEMPLATE_INDEX" val="20234927"/>
  <p:tag name="KSO_WM_UNIT_LAYERLEVEL" val="1_1_1"/>
  <p:tag name="KSO_WM_TAG_VERSION" val="3.0"/>
  <p:tag name="KSO_WM_UNIT_TEXT_FILL_FORE_SCHEMECOLOR_INDEX_BRIGHTNESS" val="0.25"/>
  <p:tag name="KSO_WM_DIAGRAM_VERSION" val="3"/>
  <p:tag name="KSO_WM_DIAGRAM_COLOR_TRICK" val="4"/>
  <p:tag name="KSO_WM_DIAGRAM_COLOR_TEXT_CAN_REMOVE" val="n"/>
  <p:tag name="KSO_WM_DIAGRAM_GROUP_CODE" val="q1-1"/>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8,8,8,8,8,8]}"/>
</p:tagLst>
</file>

<file path=ppt/tags/tag9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4927_2*q_h_f*1_2_1"/>
  <p:tag name="KSO_WM_TEMPLATE_CATEGORY" val="diagram"/>
  <p:tag name="KSO_WM_TEMPLATE_INDEX" val="20234927"/>
  <p:tag name="KSO_WM_UNIT_LAYERLEVEL" val="1_1_1"/>
  <p:tag name="KSO_WM_TAG_VERSION" val="3.0"/>
  <p:tag name="KSO_WM_UNIT_TEXT_FILL_FORE_SCHEMECOLOR_INDEX_BRIGHTNESS" val="0.25"/>
  <p:tag name="KSO_WM_DIAGRAM_VERSION" val="3"/>
  <p:tag name="KSO_WM_DIAGRAM_COLOR_TRICK" val="4"/>
  <p:tag name="KSO_WM_DIAGRAM_COLOR_TEXT_CAN_REMOVE" val="n"/>
  <p:tag name="KSO_WM_DIAGRAM_GROUP_CODE" val="q1-1"/>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8,8,8,8,8,8]}"/>
</p:tagLst>
</file>

<file path=ppt/tags/tag9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4927_2*q_h_f*1_3_1"/>
  <p:tag name="KSO_WM_TEMPLATE_CATEGORY" val="diagram"/>
  <p:tag name="KSO_WM_TEMPLATE_INDEX" val="20234927"/>
  <p:tag name="KSO_WM_UNIT_LAYERLEVEL" val="1_1_1"/>
  <p:tag name="KSO_WM_TAG_VERSION" val="3.0"/>
  <p:tag name="KSO_WM_UNIT_TEXT_FILL_FORE_SCHEMECOLOR_INDEX_BRIGHTNESS" val="0.25"/>
  <p:tag name="KSO_WM_DIAGRAM_VERSION" val="3"/>
  <p:tag name="KSO_WM_DIAGRAM_COLOR_TRICK" val="4"/>
  <p:tag name="KSO_WM_DIAGRAM_COLOR_TEXT_CAN_REMOVE" val="n"/>
  <p:tag name="KSO_WM_DIAGRAM_GROUP_CODE" val="q1-1"/>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8,8,8,8,8,8]}"/>
</p:tagLst>
</file>

<file path=ppt/tags/tag9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q1-1"/>
  <p:tag name="KSO_WM_UNIT_ID" val="diagram20234927_2*q_h_a*1_1_1"/>
  <p:tag name="KSO_WM_TEMPLATE_CATEGORY" val="diagram"/>
  <p:tag name="KSO_WM_TEMPLATE_INDEX" val="20234927"/>
  <p:tag name="KSO_WM_UNIT_LAYERLEVEL" val="1_1_1"/>
  <p:tag name="KSO_WM_TAG_VERSION" val="3.0"/>
  <p:tag name="KSO_WM_DIAGRAM_VERSION" val="3"/>
  <p:tag name="KSO_WM_DIAGRAM_COLOR_TRICK" val="4"/>
  <p:tag name="KSO_WM_DIAGRAM_COLOR_TEXT_CAN_REMOVE" val="n"/>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8,8,8,8,8,8]}"/>
</p:tagLst>
</file>

<file path=ppt/tags/tag9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q1-1"/>
  <p:tag name="KSO_WM_UNIT_ID" val="diagram20234927_2*q_h_a*1_3_1"/>
  <p:tag name="KSO_WM_TEMPLATE_CATEGORY" val="diagram"/>
  <p:tag name="KSO_WM_TEMPLATE_INDEX" val="20234927"/>
  <p:tag name="KSO_WM_UNIT_LAYERLEVEL" val="1_1_1"/>
  <p:tag name="KSO_WM_TAG_VERSION" val="3.0"/>
  <p:tag name="KSO_WM_DIAGRAM_VERSION" val="3"/>
  <p:tag name="KSO_WM_DIAGRAM_COLOR_TRICK" val="4"/>
  <p:tag name="KSO_WM_DIAGRAM_COLOR_TEXT_CAN_REMOVE" val="n"/>
  <p:tag name="KSO_WM_DIAGRAM_MAX_ITEMCNT" val="4"/>
  <p:tag name="KSO_WM_DIAGRAM_MIN_ITEMCNT" val="2"/>
  <p:tag name="KSO_WM_DIAGRAM_VIRTUALLY_FRAME" val="{&quot;height&quot;:205.2409428340135,&quot;left&quot;:6.3,&quot;top&quot;:279.4090632695022,&quot;width&quot;:550.6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 name="KSO_WM_UNIT_VALUE" val="12"/>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8,8,8,8,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5820</Words>
  <Application>WPS 演示</Application>
  <PresentationFormat>宽屏</PresentationFormat>
  <Paragraphs>507</Paragraphs>
  <Slides>27</Slides>
  <Notes>42</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27</vt:i4>
      </vt:variant>
    </vt:vector>
  </HeadingPairs>
  <TitlesOfParts>
    <vt:vector size="59" baseType="lpstr">
      <vt:lpstr>Arial</vt:lpstr>
      <vt:lpstr>宋体</vt:lpstr>
      <vt:lpstr>Wingdings</vt:lpstr>
      <vt:lpstr>思源黑体</vt:lpstr>
      <vt:lpstr>黑体</vt:lpstr>
      <vt:lpstr>Aa楷体</vt:lpstr>
      <vt:lpstr>Aparajita</vt:lpstr>
      <vt:lpstr>方正黑体简体</vt:lpstr>
      <vt:lpstr>Calibri</vt:lpstr>
      <vt:lpstr>微软雅黑</vt:lpstr>
      <vt:lpstr>Impact</vt:lpstr>
      <vt:lpstr>Gill Sans</vt:lpstr>
      <vt:lpstr>Arial Unicode MS</vt:lpstr>
      <vt:lpstr>Open Sans</vt:lpstr>
      <vt:lpstr>Gill Sans</vt:lpstr>
      <vt:lpstr>Lato Light</vt:lpstr>
      <vt:lpstr>Segoe UI Semilight</vt:lpstr>
      <vt:lpstr>Impact MT Std</vt:lpstr>
      <vt:lpstr>微软雅黑 Light</vt:lpstr>
      <vt:lpstr>Arial</vt:lpstr>
      <vt:lpstr>Adobe 黑体 Std R</vt:lpstr>
      <vt:lpstr>Meiryo</vt:lpstr>
      <vt:lpstr>Yu Gothic UI</vt:lpstr>
      <vt:lpstr>Arial Narrow</vt:lpstr>
      <vt:lpstr>Calibri Light</vt:lpstr>
      <vt:lpstr>Nirmala UI</vt:lpstr>
      <vt:lpstr>Gill Sans MT</vt:lpstr>
      <vt:lpstr>Segoe Print</vt:lpstr>
      <vt:lpstr>Century Gothic</vt:lpstr>
      <vt:lpstr>幼圆</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cp:lastModifiedBy>小貂包包^_^</cp:lastModifiedBy>
  <cp:revision>16</cp:revision>
  <dcterms:created xsi:type="dcterms:W3CDTF">2019-11-13T05:23:00Z</dcterms:created>
  <dcterms:modified xsi:type="dcterms:W3CDTF">2025-06-11T15:11:59Z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E66A81764A114C2DB4C9FF2059FFB43C_13</vt:lpwstr>
  </property>
  <property fmtid="{D5CDD505-2E9C-101B-9397-08002B2CF9AE}" pid="3" name="KSOProductBuildVer">
    <vt:lpwstr>2052-12.1.0.21171</vt:lpwstr>
  </property>
</Properties>
</file>